
<file path=[Content_Types].xml><?xml version="1.0" encoding="utf-8"?>
<Types xmlns="http://schemas.openxmlformats.org/package/2006/content-types">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1" r:id="rId2"/>
  </p:sldMasterIdLst>
  <p:notesMasterIdLst>
    <p:notesMasterId r:id="rId52"/>
  </p:notesMasterIdLst>
  <p:sldIdLst>
    <p:sldId id="298" r:id="rId3"/>
    <p:sldId id="299" r:id="rId4"/>
    <p:sldId id="300" r:id="rId5"/>
    <p:sldId id="259" r:id="rId6"/>
    <p:sldId id="369" r:id="rId7"/>
    <p:sldId id="1074" r:id="rId8"/>
    <p:sldId id="374" r:id="rId9"/>
    <p:sldId id="1076" r:id="rId10"/>
    <p:sldId id="519" r:id="rId11"/>
    <p:sldId id="1078" r:id="rId12"/>
    <p:sldId id="261" r:id="rId13"/>
    <p:sldId id="380" r:id="rId14"/>
    <p:sldId id="534" r:id="rId15"/>
    <p:sldId id="263" r:id="rId16"/>
    <p:sldId id="312" r:id="rId17"/>
    <p:sldId id="264" r:id="rId18"/>
    <p:sldId id="266" r:id="rId19"/>
    <p:sldId id="1026" r:id="rId20"/>
    <p:sldId id="1079" r:id="rId21"/>
    <p:sldId id="1027" r:id="rId22"/>
    <p:sldId id="1077" r:id="rId23"/>
    <p:sldId id="277" r:id="rId24"/>
    <p:sldId id="377" r:id="rId25"/>
    <p:sldId id="1080" r:id="rId26"/>
    <p:sldId id="1046" r:id="rId27"/>
    <p:sldId id="1047" r:id="rId28"/>
    <p:sldId id="1048" r:id="rId29"/>
    <p:sldId id="1049" r:id="rId30"/>
    <p:sldId id="1050" r:id="rId31"/>
    <p:sldId id="1051" r:id="rId32"/>
    <p:sldId id="1053" r:id="rId33"/>
    <p:sldId id="1054" r:id="rId34"/>
    <p:sldId id="1055" r:id="rId35"/>
    <p:sldId id="1056" r:id="rId36"/>
    <p:sldId id="1057" r:id="rId37"/>
    <p:sldId id="1058" r:id="rId38"/>
    <p:sldId id="1059" r:id="rId39"/>
    <p:sldId id="1060" r:id="rId40"/>
    <p:sldId id="1061" r:id="rId41"/>
    <p:sldId id="1062" r:id="rId42"/>
    <p:sldId id="1063" r:id="rId43"/>
    <p:sldId id="1064" r:id="rId44"/>
    <p:sldId id="1065" r:id="rId45"/>
    <p:sldId id="1066" r:id="rId46"/>
    <p:sldId id="1067" r:id="rId47"/>
    <p:sldId id="1068" r:id="rId48"/>
    <p:sldId id="1069" r:id="rId49"/>
    <p:sldId id="1070" r:id="rId50"/>
    <p:sldId id="1071" r:id="rId51"/>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1pPr>
    <a:lvl2pPr marL="0" marR="0" indent="228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2pPr>
    <a:lvl3pPr marL="0" marR="0" indent="457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3pPr>
    <a:lvl4pPr marL="0" marR="0" indent="685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4pPr>
    <a:lvl5pPr marL="0" marR="0" indent="9144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5pPr>
    <a:lvl6pPr marL="0" marR="0" indent="11430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6pPr>
    <a:lvl7pPr marL="0" marR="0" indent="13716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7pPr>
    <a:lvl8pPr marL="0" marR="0" indent="16002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8pPr>
    <a:lvl9pPr marL="0" marR="0" indent="182880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userDrawn="1">
          <p15:clr>
            <a:srgbClr val="A4A3A4"/>
          </p15:clr>
        </p15:guide>
        <p15:guide id="2" pos="775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EDB"/>
    <a:srgbClr val="C9EB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wholeTbl>
    <a:band2H>
      <a:tcTxStyle/>
      <a:tcStyle>
        <a:tcBdr/>
        <a:fill>
          <a:solidFill>
            <a:srgbClr val="E3E5E8"/>
          </a:solidFill>
        </a:fill>
      </a:tcStyle>
    </a:band2H>
    <a:firstCol>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lumOff val="-13575"/>
            </a:schemeClr>
          </a:solidFill>
        </a:fill>
      </a:tcStyle>
    </a:firstCol>
    <a:lastRow>
      <a:tcTxStyle b="off" i="off">
        <a:font>
          <a:latin typeface="Gill Sans"/>
          <a:ea typeface="Gill Sans"/>
          <a:cs typeface="Gill Sans"/>
        </a:font>
        <a:srgbClr val="000000"/>
      </a:tcTxStyle>
      <a:tcStyle>
        <a:tcBdr>
          <a:left>
            <a:ln w="12700" cap="flat">
              <a:noFill/>
              <a:miter lim="400000"/>
            </a:ln>
          </a:left>
          <a:right>
            <a:ln w="12700" cap="flat">
              <a:noFill/>
              <a:miter lim="400000"/>
            </a:ln>
          </a:right>
          <a:top>
            <a:ln w="12700" cap="flat">
              <a:solidFill>
                <a:srgbClr val="3797C6"/>
              </a:solidFill>
              <a:prstDash val="solid"/>
              <a:miter lim="400000"/>
            </a:ln>
          </a:top>
          <a:bottom>
            <a:ln w="12700" cap="flat">
              <a:noFill/>
              <a:miter lim="400000"/>
            </a:ln>
          </a:bottom>
          <a:insideH>
            <a:ln w="12700" cap="flat">
              <a:noFill/>
              <a:miter lim="400000"/>
            </a:ln>
          </a:insideH>
          <a:insideV>
            <a:ln w="12700" cap="flat">
              <a:noFill/>
              <a:miter lim="400000"/>
            </a:ln>
          </a:insideV>
        </a:tcBdr>
        <a:fill>
          <a:solidFill>
            <a:srgbClr val="FFFFFF"/>
          </a:solidFill>
        </a:fill>
      </a:tcStyle>
    </a:lastRow>
    <a:firstRow>
      <a:tcTxStyle b="on" i="off">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hueOff val="114395"/>
              <a:lumOff val="-24975"/>
            </a:schemeClr>
          </a:solidFill>
        </a:fill>
      </a:tcStyle>
    </a:firstRow>
  </a:tblStyle>
  <a:tblStyle styleId="{C7B018BB-80A7-4F77-B60F-C8B233D01FF8}" styleName="">
    <a:tblBg/>
    <a:wholeTbl>
      <a:tcTxStyle b="off" i="off">
        <a:font>
          <a:latin typeface="Gill Sans"/>
          <a:ea typeface="Gill Sans"/>
          <a:cs typeface="Gill Sans"/>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EBEBEB"/>
          </a:solidFill>
        </a:fill>
      </a:tcStyle>
    </a:wholeTbl>
    <a:band2H>
      <a:tcTxStyle/>
      <a:tcStyle>
        <a:tcBdr/>
        <a:fill>
          <a:solidFill>
            <a:srgbClr val="E1E0DA"/>
          </a:solidFill>
        </a:fill>
      </a:tcStyle>
    </a:band2H>
    <a:firstCol>
      <a:tcTxStyle b="on" i="off">
        <a:fontRef idx="minor">
          <a:srgbClr val="FFFFFF"/>
        </a:fontRef>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3">
              <a:hueOff val="362282"/>
              <a:satOff val="31803"/>
              <a:lumOff val="-18242"/>
            </a:schemeClr>
          </a:solidFill>
        </a:fill>
      </a:tcStyle>
    </a:firstCol>
    <a:lastRow>
      <a:tcTxStyle b="off" i="off">
        <a:font>
          <a:latin typeface="Gill Sans"/>
          <a:ea typeface="Gill Sans"/>
          <a:cs typeface="Gill Sans"/>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EBEBEB"/>
          </a:solidFill>
        </a:fill>
      </a:tcStyle>
    </a:lastRow>
    <a:firstRow>
      <a:tcTxStyle b="on" i="off">
        <a:fontRef idx="minor">
          <a:srgbClr val="FFFFFF"/>
        </a:fontRef>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rgbClr val="017101"/>
          </a:solidFill>
        </a:fill>
      </a:tcStyle>
    </a:firstRow>
  </a:tblStyle>
  <a:tblStyle styleId="{EEE7283C-3CF3-47DC-8721-378D4A62B228}" styleName="">
    <a:tblBg/>
    <a:wholeTbl>
      <a:tcTxStyle b="off" i="off">
        <a:font>
          <a:latin typeface="Gill Sans Light"/>
          <a:ea typeface="Gill Sans Light"/>
          <a:cs typeface="Gill Sans Light"/>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BA00"/>
          </a:solidFill>
        </a:fill>
      </a:tcStyle>
    </a:firstCol>
    <a:la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lastRow>
    <a:firstRow>
      <a:tcTxStyle b="on" i="off">
        <a:fontRef idx="minor">
          <a:srgbClr val="FFFFFF"/>
        </a:fontRef>
        <a:srgbClr val="FFFFFF"/>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400"/>
          </a:solidFill>
        </a:fill>
      </a:tcStyle>
    </a:firstRow>
  </a:tblStyle>
  <a:tblStyle styleId="{CF821DB8-F4EB-4A41-A1BA-3FCAFE7338EE}" styleName="">
    <a:tblBg/>
    <a:wholeTbl>
      <a:tcTxStyle b="off" i="off">
        <a:font>
          <a:latin typeface="Gill Sans"/>
          <a:ea typeface="Gill Sans"/>
          <a:cs typeface="Gill Sans"/>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BEBEB"/>
          </a:solidFill>
        </a:fill>
      </a:tcStyle>
    </a:wholeTbl>
    <a:band2H>
      <a:tcTxStyle/>
      <a:tcStyle>
        <a:tcBdr/>
        <a:fill>
          <a:solidFill>
            <a:srgbClr val="DADBDA"/>
          </a:solidFill>
        </a:fill>
      </a:tcStyle>
    </a:band2H>
    <a:firstCol>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146070"/>
              <a:satOff val="-10048"/>
              <a:lumOff val="-30626"/>
            </a:schemeClr>
          </a:solidFill>
        </a:fill>
      </a:tcStyle>
    </a:firstCol>
    <a:la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lastRow>
    <a:firstRow>
      <a:tcTxStyle b="on" i="off">
        <a:font>
          <a:latin typeface="Gill Sans"/>
          <a:ea typeface="Gill Sans"/>
          <a:cs typeface="Gill Sans"/>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C24785"/>
          </a:solidFill>
        </a:fill>
      </a:tcStyle>
    </a:firstRow>
  </a:tblStyle>
  <a:tblStyle styleId="{33BA23B1-9221-436E-865A-0063620EA4FD}" styleName="">
    <a:tblBg/>
    <a:wholeTbl>
      <a:tcTxStyle b="off" i="off">
        <a:font>
          <a:latin typeface="Gill Sans"/>
          <a:ea typeface="Gill Sans"/>
          <a:cs typeface="Gill Sans"/>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B5B5C1"/>
          </a:solidFill>
        </a:fill>
      </a:tcStyle>
    </a:wholeTbl>
    <a:band2H>
      <a:tcTxStyle/>
      <a:tcStyle>
        <a:tcBdr/>
        <a:fill>
          <a:solidFill>
            <a:srgbClr val="9A9AA5"/>
          </a:solidFill>
        </a:fill>
      </a:tcStyle>
    </a:band2H>
    <a:firstCol>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3585F"/>
          </a:solidFill>
        </a:fill>
      </a:tcStyle>
    </a:firstCol>
    <a:la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lastRow>
    <a:firstRow>
      <a:tcTxStyle b="on" i="off">
        <a:font>
          <a:latin typeface="Gill Sans"/>
          <a:ea typeface="Gill Sans"/>
          <a:cs typeface="Gill Sans"/>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798089"/>
          </a:solidFill>
        </a:fill>
      </a:tcStyle>
    </a:firstRow>
  </a:tblStyle>
  <a:tblStyle styleId="{2708684C-4D16-4618-839F-0558EEFCDFE6}" styleName="">
    <a:tblBg/>
    <a:wholeTbl>
      <a:tcTxStyle b="off"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wholeTbl>
    <a:band2H>
      <a:tcTxStyle/>
      <a:tcStyle>
        <a:tcBdr/>
        <a:fill>
          <a:solidFill>
            <a:srgbClr val="EDEEEE"/>
          </a:solidFill>
        </a:fill>
      </a:tcStyle>
    </a:band2H>
    <a:firstCol>
      <a:tcTxStyle b="on" i="off">
        <a:font>
          <a:latin typeface="Gill Sans"/>
          <a:ea typeface="Gill Sans"/>
          <a:cs typeface="Gill Sans"/>
        </a:font>
        <a:srgbClr val="000000"/>
      </a:tcTxStyle>
      <a:tcStyle>
        <a:tcBdr>
          <a:left>
            <a:ln w="12700" cap="flat">
              <a:noFill/>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Col>
    <a:la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solidFill>
                <a:srgbClr val="000000"/>
              </a:solidFill>
              <a:prstDash val="solid"/>
              <a:miter lim="400000"/>
            </a:ln>
          </a:top>
          <a:bottom>
            <a:ln w="12700" cap="flat">
              <a:noFill/>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lastRow>
    <a:firstRow>
      <a:tcTxStyle b="on" i="off">
        <a:font>
          <a:latin typeface="Gill Sans"/>
          <a:ea typeface="Gill Sans"/>
          <a:cs typeface="Gill Sans"/>
        </a:font>
        <a:srgbClr val="000000"/>
      </a:tcTxStyle>
      <a:tcStyle>
        <a:tcBdr>
          <a:left>
            <a:ln w="12700" cap="flat">
              <a:solidFill>
                <a:srgbClr val="000000"/>
              </a:solidFill>
              <a:custDash>
                <a:ds d="200000" sp="200000"/>
              </a:custDash>
              <a:miter lim="400000"/>
            </a:ln>
          </a:left>
          <a:right>
            <a:ln w="12700" cap="flat">
              <a:solidFill>
                <a:srgbClr val="000000"/>
              </a:solidFill>
              <a:custDash>
                <a:ds d="200000" sp="200000"/>
              </a:custDash>
              <a:miter lim="400000"/>
            </a:ln>
          </a:right>
          <a:top>
            <a:ln w="12700" cap="flat">
              <a:noFill/>
              <a:miter lim="400000"/>
            </a:ln>
          </a:top>
          <a:bottom>
            <a:ln w="12700" cap="flat">
              <a:solidFill>
                <a:srgbClr val="000000"/>
              </a:solidFill>
              <a:prstDash val="solid"/>
              <a:miter lim="400000"/>
            </a:ln>
          </a:bottom>
          <a:insideH>
            <a:ln w="12700" cap="flat">
              <a:solidFill>
                <a:srgbClr val="000000"/>
              </a:solidFill>
              <a:custDash>
                <a:ds d="200000" sp="200000"/>
              </a:custDash>
              <a:miter lim="400000"/>
            </a:ln>
          </a:insideH>
          <a:insideV>
            <a:ln w="12700" cap="flat">
              <a:solidFill>
                <a:srgbClr val="000000"/>
              </a:solidFill>
              <a:custDash>
                <a:ds d="200000" sp="200000"/>
              </a:custDash>
              <a:miter lim="400000"/>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856" autoAdjust="0"/>
    <p:restoredTop sz="72459" autoAdjust="0"/>
  </p:normalViewPr>
  <p:slideViewPr>
    <p:cSldViewPr snapToGrid="0" snapToObjects="1" showGuides="1">
      <p:cViewPr varScale="1">
        <p:scale>
          <a:sx n="41" d="100"/>
          <a:sy n="41" d="100"/>
        </p:scale>
        <p:origin x="248" y="272"/>
      </p:cViewPr>
      <p:guideLst>
        <p:guide orient="horz" pos="4320"/>
        <p:guide pos="7752"/>
      </p:guideLst>
    </p:cSldViewPr>
  </p:slideViewPr>
  <p:outlineViewPr>
    <p:cViewPr>
      <p:scale>
        <a:sx n="33" d="100"/>
        <a:sy n="33" d="100"/>
      </p:scale>
      <p:origin x="0" y="0"/>
    </p:cViewPr>
  </p:outlineViewPr>
  <p:notesTextViewPr>
    <p:cViewPr>
      <p:scale>
        <a:sx n="65" d="100"/>
        <a:sy n="65" d="100"/>
      </p:scale>
      <p:origin x="0" y="0"/>
    </p:cViewPr>
  </p:notesTextViewPr>
  <p:sorterViewPr>
    <p:cViewPr>
      <p:scale>
        <a:sx n="66" d="100"/>
        <a:sy n="66" d="100"/>
      </p:scale>
      <p:origin x="0" y="0"/>
    </p:cViewPr>
  </p:sorterViewPr>
  <p:notesViewPr>
    <p:cSldViewPr snapToGrid="0" snapToObjects="1" showGuides="1">
      <p:cViewPr varScale="1">
        <p:scale>
          <a:sx n="96" d="100"/>
          <a:sy n="96" d="100"/>
        </p:scale>
        <p:origin x="3464" y="16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6" name="Shape 116"/>
          <p:cNvSpPr>
            <a:spLocks noGrp="1" noRot="1" noChangeAspect="1"/>
          </p:cNvSpPr>
          <p:nvPr>
            <p:ph type="sldImg"/>
          </p:nvPr>
        </p:nvSpPr>
        <p:spPr>
          <a:xfrm>
            <a:off x="1143000" y="685800"/>
            <a:ext cx="4572000" cy="3429000"/>
          </a:xfrm>
          <a:prstGeom prst="rect">
            <a:avLst/>
          </a:prstGeom>
        </p:spPr>
        <p:txBody>
          <a:bodyPr/>
          <a:lstStyle/>
          <a:p>
            <a:endParaRPr dirty="0"/>
          </a:p>
        </p:txBody>
      </p:sp>
      <p:sp>
        <p:nvSpPr>
          <p:cNvPr id="117" name="Shape 11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Arial" panose="020B0604020202020204" pitchFamily="34" charset="0"/>
        <a:ea typeface="Arial" panose="020B0604020202020204" pitchFamily="34" charset="0"/>
        <a:cs typeface="Arial" panose="020B0604020202020204" pitchFamily="34" charset="0"/>
        <a:sym typeface="Gill Sans"/>
      </a:defRPr>
    </a:lvl1pPr>
    <a:lvl2pPr indent="228600" defTabSz="457200" latinLnBrk="0">
      <a:lnSpc>
        <a:spcPct val="117999"/>
      </a:lnSpc>
      <a:defRPr sz="2200">
        <a:latin typeface="Gill Sans"/>
        <a:ea typeface="Gill Sans"/>
        <a:cs typeface="Gill Sans"/>
        <a:sym typeface="Gill Sans"/>
      </a:defRPr>
    </a:lvl2pPr>
    <a:lvl3pPr indent="457200" defTabSz="457200" latinLnBrk="0">
      <a:lnSpc>
        <a:spcPct val="117999"/>
      </a:lnSpc>
      <a:defRPr sz="2200">
        <a:latin typeface="Gill Sans"/>
        <a:ea typeface="Gill Sans"/>
        <a:cs typeface="Gill Sans"/>
        <a:sym typeface="Gill Sans"/>
      </a:defRPr>
    </a:lvl3pPr>
    <a:lvl4pPr indent="685800" defTabSz="457200" latinLnBrk="0">
      <a:lnSpc>
        <a:spcPct val="117999"/>
      </a:lnSpc>
      <a:defRPr sz="2200">
        <a:latin typeface="Gill Sans"/>
        <a:ea typeface="Gill Sans"/>
        <a:cs typeface="Gill Sans"/>
        <a:sym typeface="Gill Sans"/>
      </a:defRPr>
    </a:lvl4pPr>
    <a:lvl5pPr indent="914400" defTabSz="457200" latinLnBrk="0">
      <a:lnSpc>
        <a:spcPct val="117999"/>
      </a:lnSpc>
      <a:defRPr sz="2200">
        <a:latin typeface="Gill Sans"/>
        <a:ea typeface="Gill Sans"/>
        <a:cs typeface="Gill Sans"/>
        <a:sym typeface="Gill Sans"/>
      </a:defRPr>
    </a:lvl5pPr>
    <a:lvl6pPr indent="1143000" defTabSz="457200" latinLnBrk="0">
      <a:lnSpc>
        <a:spcPct val="117999"/>
      </a:lnSpc>
      <a:defRPr sz="2200">
        <a:latin typeface="Gill Sans"/>
        <a:ea typeface="Gill Sans"/>
        <a:cs typeface="Gill Sans"/>
        <a:sym typeface="Gill Sans"/>
      </a:defRPr>
    </a:lvl6pPr>
    <a:lvl7pPr indent="1371600" defTabSz="457200" latinLnBrk="0">
      <a:lnSpc>
        <a:spcPct val="117999"/>
      </a:lnSpc>
      <a:defRPr sz="2200">
        <a:latin typeface="Gill Sans"/>
        <a:ea typeface="Gill Sans"/>
        <a:cs typeface="Gill Sans"/>
        <a:sym typeface="Gill Sans"/>
      </a:defRPr>
    </a:lvl7pPr>
    <a:lvl8pPr indent="1600200" defTabSz="457200" latinLnBrk="0">
      <a:lnSpc>
        <a:spcPct val="117999"/>
      </a:lnSpc>
      <a:defRPr sz="2200">
        <a:latin typeface="Gill Sans"/>
        <a:ea typeface="Gill Sans"/>
        <a:cs typeface="Gill Sans"/>
        <a:sym typeface="Gill Sans"/>
      </a:defRPr>
    </a:lvl8pPr>
    <a:lvl9pPr indent="1828800" defTabSz="457200" latinLnBrk="0">
      <a:lnSpc>
        <a:spcPct val="117999"/>
      </a:lnSpc>
      <a:defRPr sz="2200">
        <a:latin typeface="Gill Sans"/>
        <a:ea typeface="Gill Sans"/>
        <a:cs typeface="Gill Sans"/>
        <a:sym typeface="Gill San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368984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19140463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328677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106586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750617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280010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921042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0140592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827243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6954140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91698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50797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t>
            </a:r>
          </a:p>
        </p:txBody>
      </p:sp>
    </p:spTree>
    <p:extLst>
      <p:ext uri="{BB962C8B-B14F-4D97-AF65-F5344CB8AC3E}">
        <p14:creationId xmlns:p14="http://schemas.microsoft.com/office/powerpoint/2010/main" val="18889607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322771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5577830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08394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467699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7811277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770344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938717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0130247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80349670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36064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3171669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6909369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2356803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302724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5" name="Shape 1055"/>
          <p:cNvSpPr>
            <a:spLocks noGrp="1" noRot="1" noChangeAspect="1"/>
          </p:cNvSpPr>
          <p:nvPr>
            <p:ph type="sldImg"/>
          </p:nvPr>
        </p:nvSpPr>
        <p:spPr>
          <a:xfrm>
            <a:off x="381000" y="685800"/>
            <a:ext cx="6096000" cy="3429000"/>
          </a:xfrm>
          <a:prstGeom prst="rect">
            <a:avLst/>
          </a:prstGeom>
        </p:spPr>
        <p:txBody>
          <a:bodyPr/>
          <a:lstStyle/>
          <a:p>
            <a:endParaRPr/>
          </a:p>
        </p:txBody>
      </p:sp>
      <p:sp>
        <p:nvSpPr>
          <p:cNvPr id="1056" name="Shape 105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403841770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IN" dirty="0"/>
          </a:p>
        </p:txBody>
      </p:sp>
    </p:spTree>
    <p:extLst>
      <p:ext uri="{BB962C8B-B14F-4D97-AF65-F5344CB8AC3E}">
        <p14:creationId xmlns:p14="http://schemas.microsoft.com/office/powerpoint/2010/main" val="27064416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07589204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4523975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5" name="Shape 1155"/>
          <p:cNvSpPr>
            <a:spLocks noGrp="1" noRot="1" noChangeAspect="1"/>
          </p:cNvSpPr>
          <p:nvPr>
            <p:ph type="sldImg"/>
          </p:nvPr>
        </p:nvSpPr>
        <p:spPr>
          <a:xfrm>
            <a:off x="381000" y="685800"/>
            <a:ext cx="6096000" cy="3429000"/>
          </a:xfrm>
          <a:prstGeom prst="rect">
            <a:avLst/>
          </a:prstGeom>
        </p:spPr>
        <p:txBody>
          <a:bodyPr/>
          <a:lstStyle/>
          <a:p>
            <a:endParaRPr/>
          </a:p>
        </p:txBody>
      </p:sp>
      <p:sp>
        <p:nvSpPr>
          <p:cNvPr id="1156" name="Shape 1156"/>
          <p:cNvSpPr>
            <a:spLocks noGrp="1"/>
          </p:cNvSpPr>
          <p:nvPr>
            <p:ph type="body" sz="quarter" idx="1"/>
          </p:nvPr>
        </p:nvSpPr>
        <p:spPr>
          <a:prstGeom prst="rect">
            <a:avLst/>
          </a:prstGeom>
        </p:spPr>
        <p:txBody>
          <a:bodyPr/>
          <a:lstStyle/>
          <a:p>
            <a:endParaRPr dirty="0"/>
          </a:p>
        </p:txBody>
      </p:sp>
    </p:spTree>
    <p:extLst>
      <p:ext uri="{BB962C8B-B14F-4D97-AF65-F5344CB8AC3E}">
        <p14:creationId xmlns:p14="http://schemas.microsoft.com/office/powerpoint/2010/main" val="336292596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6215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22223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69989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2125192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97018634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054552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10" name="Slide Number"/>
          <p:cNvSpPr txBox="1">
            <a:spLocks noGrp="1"/>
          </p:cNvSpPr>
          <p:nvPr>
            <p:ph type="sldNum" sz="quarter" idx="2"/>
          </p:nvPr>
        </p:nvSpPr>
        <p:spPr>
          <a:xfrm>
            <a:off x="23854965" y="13081000"/>
            <a:ext cx="410369" cy="471924"/>
          </a:xfrm>
          <a:prstGeom prst="rect">
            <a:avLst/>
          </a:prstGeom>
        </p:spPr>
        <p:txBody>
          <a:bodyPr/>
          <a:lstStyle>
            <a:lvl1pPr>
              <a:defRPr>
                <a:solidFill>
                  <a:schemeClr val="bg1"/>
                </a:solidFill>
              </a:defRPr>
            </a:lvl1pPr>
          </a:lstStyle>
          <a:p>
            <a:fld id="{86CB4B4D-7CA3-9044-876B-883B54F8677D}" type="slidenum">
              <a:rPr lang="en-IN" smtClean="0"/>
              <a:pPr/>
              <a:t>‹#›</a:t>
            </a:fld>
            <a:endParaRPr lang="en-IN"/>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2DCAE1-471C-ED49-B31C-B07BCA70ECC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0B019B8-DF98-C341-BDCC-3863CC015045}"/>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E1C64A73-A3CB-9449-8765-194CFD609C2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94EFE26-0111-1042-B8DA-CFE367352508}"/>
              </a:ext>
            </a:extLst>
          </p:cNvPr>
          <p:cNvSpPr>
            <a:spLocks noGrp="1"/>
          </p:cNvSpPr>
          <p:nvPr>
            <p:ph type="sldNum" sz="quarter" idx="12"/>
          </p:nvPr>
        </p:nvSpPr>
        <p:spPr/>
        <p:txBody>
          <a:bodyPr/>
          <a:lstStyle/>
          <a:p>
            <a:fld id="{C8DD9FB3-62BE-EB40-9E82-53567048B33D}" type="slidenum">
              <a:rPr lang="en-US" smtClean="0"/>
              <a:t>‹#›</a:t>
            </a:fld>
            <a:endParaRPr lang="en-US"/>
          </a:p>
        </p:txBody>
      </p:sp>
    </p:spTree>
    <p:extLst>
      <p:ext uri="{BB962C8B-B14F-4D97-AF65-F5344CB8AC3E}">
        <p14:creationId xmlns:p14="http://schemas.microsoft.com/office/powerpoint/2010/main" val="40552741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Title Text"/>
          <p:cNvSpPr txBox="1">
            <a:spLocks noGrp="1"/>
          </p:cNvSpPr>
          <p:nvPr>
            <p:ph type="title"/>
          </p:nvPr>
        </p:nvSpPr>
        <p:spPr>
          <a:xfrm>
            <a:off x="1778000" y="2298700"/>
            <a:ext cx="20828000" cy="46482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12" name="Body Level One…"/>
          <p:cNvSpPr txBox="1">
            <a:spLocks noGrp="1"/>
          </p:cNvSpPr>
          <p:nvPr>
            <p:ph type="body" sz="quarter" idx="1"/>
          </p:nvPr>
        </p:nvSpPr>
        <p:spPr>
          <a:xfrm>
            <a:off x="1778000" y="7073900"/>
            <a:ext cx="20828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3657615"/>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Image"/>
          <p:cNvSpPr>
            <a:spLocks noGrp="1"/>
          </p:cNvSpPr>
          <p:nvPr>
            <p:ph type="pic" idx="13"/>
          </p:nvPr>
        </p:nvSpPr>
        <p:spPr>
          <a:xfrm>
            <a:off x="3124200" y="-38100"/>
            <a:ext cx="18135600" cy="12096698"/>
          </a:xfrm>
          <a:prstGeom prst="rect">
            <a:avLst/>
          </a:prstGeom>
        </p:spPr>
        <p:txBody>
          <a:bodyPr lIns="91439" tIns="45719" rIns="91439" bIns="45719" anchor="t">
            <a:noAutofit/>
          </a:bodyPr>
          <a:lstStyle/>
          <a:p>
            <a:endParaRPr/>
          </a:p>
        </p:txBody>
      </p:sp>
      <p:sp>
        <p:nvSpPr>
          <p:cNvPr id="21" name="Title Text"/>
          <p:cNvSpPr txBox="1">
            <a:spLocks noGrp="1"/>
          </p:cNvSpPr>
          <p:nvPr>
            <p:ph type="title"/>
          </p:nvPr>
        </p:nvSpPr>
        <p:spPr>
          <a:xfrm>
            <a:off x="635000" y="9512300"/>
            <a:ext cx="23114000" cy="2006600"/>
          </a:xfrm>
          <a:prstGeom prst="rect">
            <a:avLst/>
          </a:prstGeom>
        </p:spPr>
        <p:txBody>
          <a:bodyPr anchor="b"/>
          <a:lstStyle>
            <a:lvl1pPr>
              <a:defRPr b="1" i="0">
                <a:latin typeface="Arial" panose="020B0604020202020204" pitchFamily="34" charset="0"/>
                <a:cs typeface="Arial" panose="020B0604020202020204" pitchFamily="34" charset="0"/>
              </a:defRPr>
            </a:lvl1pPr>
          </a:lstStyle>
          <a:p>
            <a:r>
              <a:rPr dirty="0"/>
              <a:t>Title Text</a:t>
            </a:r>
          </a:p>
        </p:txBody>
      </p:sp>
      <p:sp>
        <p:nvSpPr>
          <p:cNvPr id="22" name="Body Level One…"/>
          <p:cNvSpPr txBox="1">
            <a:spLocks noGrp="1"/>
          </p:cNvSpPr>
          <p:nvPr>
            <p:ph type="body" sz="quarter" idx="1"/>
          </p:nvPr>
        </p:nvSpPr>
        <p:spPr>
          <a:xfrm>
            <a:off x="635000" y="11442700"/>
            <a:ext cx="23114000" cy="15875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2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64953408"/>
      </p:ext>
    </p:extLst>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41766794"/>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07383288"/>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8"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49"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9364206"/>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014553300"/>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00366866"/>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1624815"/>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 Centre">
    <p:spTree>
      <p:nvGrpSpPr>
        <p:cNvPr id="1" name=""/>
        <p:cNvGrpSpPr/>
        <p:nvPr/>
      </p:nvGrpSpPr>
      <p:grpSpPr>
        <a:xfrm>
          <a:off x="0" y="0"/>
          <a:ext cx="0" cy="0"/>
          <a:chOff x="0" y="0"/>
          <a:chExt cx="0" cy="0"/>
        </a:xfrm>
      </p:grpSpPr>
      <p:sp>
        <p:nvSpPr>
          <p:cNvPr id="30" name="Title Text"/>
          <p:cNvSpPr txBox="1">
            <a:spLocks noGrp="1"/>
          </p:cNvSpPr>
          <p:nvPr>
            <p:ph type="title"/>
          </p:nvPr>
        </p:nvSpPr>
        <p:spPr>
          <a:xfrm>
            <a:off x="1778000" y="4533900"/>
            <a:ext cx="20828000" cy="4648200"/>
          </a:xfrm>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31" name="Slide Number"/>
          <p:cNvSpPr txBox="1">
            <a:spLocks noGrp="1"/>
          </p:cNvSpPr>
          <p:nvPr>
            <p:ph type="sldNum" sz="quarter" idx="2"/>
          </p:nvPr>
        </p:nvSpPr>
        <p:spPr>
          <a:xfrm>
            <a:off x="23778455" y="13058698"/>
            <a:ext cx="410369" cy="471924"/>
          </a:xfrm>
          <a:prstGeom prst="rect">
            <a:avLst/>
          </a:prstGeom>
        </p:spPr>
        <p:txBody>
          <a:bodyPr/>
          <a:lstStyle/>
          <a:p>
            <a:fld id="{86CB4B4D-7CA3-9044-876B-883B54F8677D}" type="slidenum">
              <a:t>‹#›</a:t>
            </a:fld>
            <a:endParaRPr dirty="0"/>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2445762"/>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99351862"/>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8254795"/>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8" name="Image"/>
          <p:cNvSpPr>
            <a:spLocks noGrp="1"/>
          </p:cNvSpPr>
          <p:nvPr>
            <p:ph type="pic" idx="13"/>
          </p:nvPr>
        </p:nvSpPr>
        <p:spPr>
          <a:xfrm>
            <a:off x="7950200" y="1104900"/>
            <a:ext cx="17259302" cy="11506201"/>
          </a:xfrm>
          <a:prstGeom prst="rect">
            <a:avLst/>
          </a:prstGeom>
        </p:spPr>
        <p:txBody>
          <a:bodyPr lIns="91439" tIns="45719" rIns="91439" bIns="45719" anchor="t">
            <a:noAutofit/>
          </a:bodyPr>
          <a:lstStyle/>
          <a:p>
            <a:endParaRPr/>
          </a:p>
        </p:txBody>
      </p:sp>
      <p:sp>
        <p:nvSpPr>
          <p:cNvPr id="39" name="Title Text"/>
          <p:cNvSpPr txBox="1">
            <a:spLocks noGrp="1"/>
          </p:cNvSpPr>
          <p:nvPr>
            <p:ph type="title"/>
          </p:nvPr>
        </p:nvSpPr>
        <p:spPr>
          <a:xfrm>
            <a:off x="1651000" y="952500"/>
            <a:ext cx="10223500" cy="5549900"/>
          </a:xfrm>
          <a:prstGeom prst="rect">
            <a:avLst/>
          </a:prstGeom>
        </p:spPr>
        <p:txBody>
          <a:bodyPr anchor="b"/>
          <a:lstStyle>
            <a:lvl1pPr>
              <a:defRPr sz="8400" b="1" i="0">
                <a:latin typeface="Arial" panose="020B0604020202020204" pitchFamily="34" charset="0"/>
                <a:cs typeface="Arial" panose="020B0604020202020204" pitchFamily="34" charset="0"/>
              </a:defRPr>
            </a:lvl1pPr>
          </a:lstStyle>
          <a:p>
            <a:r>
              <a:rPr dirty="0"/>
              <a:t>Title Text</a:t>
            </a:r>
          </a:p>
        </p:txBody>
      </p:sp>
      <p:sp>
        <p:nvSpPr>
          <p:cNvPr id="40" name="Body Level One…"/>
          <p:cNvSpPr txBox="1">
            <a:spLocks noGrp="1"/>
          </p:cNvSpPr>
          <p:nvPr>
            <p:ph type="body" sz="quarter" idx="1"/>
          </p:nvPr>
        </p:nvSpPr>
        <p:spPr>
          <a:xfrm>
            <a:off x="1651000" y="6527800"/>
            <a:ext cx="10223500" cy="5727700"/>
          </a:xfrm>
          <a:prstGeom prst="rect">
            <a:avLst/>
          </a:prstGeom>
        </p:spPr>
        <p:txBody>
          <a:bodyPr anchor="t"/>
          <a:lstStyle>
            <a:lvl1pPr marL="0" indent="0" algn="ctr">
              <a:spcBef>
                <a:spcPts val="0"/>
              </a:spcBef>
              <a:buSzTx/>
              <a:buNone/>
              <a:defRPr sz="5400"/>
            </a:lvl1pPr>
            <a:lvl2pPr marL="0" indent="0" algn="ctr">
              <a:spcBef>
                <a:spcPts val="0"/>
              </a:spcBef>
              <a:buSzTx/>
              <a:buNone/>
              <a:defRPr sz="5400"/>
            </a:lvl2pPr>
            <a:lvl3pPr marL="0" indent="0" algn="ctr">
              <a:spcBef>
                <a:spcPts val="0"/>
              </a:spcBef>
              <a:buSzTx/>
              <a:buNone/>
              <a:defRPr sz="5400"/>
            </a:lvl3pPr>
            <a:lvl4pPr marL="0" indent="0" algn="ctr">
              <a:spcBef>
                <a:spcPts val="0"/>
              </a:spcBef>
              <a:buSzTx/>
              <a:buNone/>
              <a:defRPr sz="5400"/>
            </a:lvl4pPr>
            <a:lvl5pPr marL="0" indent="0" algn="ctr">
              <a:spcBef>
                <a:spcPts val="0"/>
              </a:spcBef>
              <a:buSzTx/>
              <a:buNone/>
              <a:defRPr sz="5400"/>
            </a:lvl5pPr>
          </a:lstStyle>
          <a:p>
            <a:r>
              <a:t>Body Level One</a:t>
            </a:r>
          </a:p>
          <a:p>
            <a:pPr lvl="1"/>
            <a:r>
              <a:t>Body Level Two</a:t>
            </a:r>
          </a:p>
          <a:p>
            <a:pPr lvl="2"/>
            <a:r>
              <a:t>Body Level Three</a:t>
            </a:r>
          </a:p>
          <a:p>
            <a:pPr lvl="3"/>
            <a:r>
              <a:t>Body Level Four</a:t>
            </a:r>
          </a:p>
          <a:p>
            <a:pPr lvl="4"/>
            <a:r>
              <a:t>Body Level Five</a:t>
            </a:r>
          </a:p>
        </p:txBody>
      </p:sp>
      <p:sp>
        <p:nvSpPr>
          <p:cNvPr id="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5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57" name="Body Level One…"/>
          <p:cNvSpPr txBox="1">
            <a:spLocks noGrp="1"/>
          </p:cNvSpPr>
          <p:nvPr>
            <p:ph type="body" idx="1"/>
          </p:nvPr>
        </p:nvSpPr>
        <p:spPr>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5" name="Image"/>
          <p:cNvSpPr>
            <a:spLocks noGrp="1"/>
          </p:cNvSpPr>
          <p:nvPr>
            <p:ph type="pic" sz="half" idx="13"/>
          </p:nvPr>
        </p:nvSpPr>
        <p:spPr>
          <a:xfrm>
            <a:off x="10960100" y="3149600"/>
            <a:ext cx="13944600" cy="9296400"/>
          </a:xfrm>
          <a:prstGeom prst="rect">
            <a:avLst/>
          </a:prstGeom>
        </p:spPr>
        <p:txBody>
          <a:bodyPr lIns="91439" tIns="45719" rIns="91439" bIns="45719" anchor="t">
            <a:noAutofit/>
          </a:bodyPr>
          <a:lstStyle/>
          <a:p>
            <a:endParaRPr/>
          </a:p>
        </p:txBody>
      </p:sp>
      <p:sp>
        <p:nvSpPr>
          <p:cNvPr id="66" name="Title Text"/>
          <p:cNvSpPr txBox="1">
            <a:spLocks noGrp="1"/>
          </p:cNvSpPr>
          <p:nvPr>
            <p:ph type="title"/>
          </p:nvPr>
        </p:nvSpPr>
        <p:spPr>
          <a:prstGeom prst="rect">
            <a:avLst/>
          </a:prstGeom>
        </p:spPr>
        <p:txBody>
          <a:bodyPr/>
          <a:lstStyle>
            <a:lvl1pPr>
              <a:defRPr b="1" i="0">
                <a:latin typeface="Arial" panose="020B0604020202020204" pitchFamily="34" charset="0"/>
                <a:cs typeface="Arial" panose="020B0604020202020204" pitchFamily="34" charset="0"/>
              </a:defRPr>
            </a:lvl1pPr>
          </a:lstStyle>
          <a:p>
            <a:r>
              <a:rPr dirty="0"/>
              <a:t>Title Text</a:t>
            </a:r>
          </a:p>
        </p:txBody>
      </p:sp>
      <p:sp>
        <p:nvSpPr>
          <p:cNvPr id="67" name="Body Level One…"/>
          <p:cNvSpPr txBox="1">
            <a:spLocks noGrp="1"/>
          </p:cNvSpPr>
          <p:nvPr>
            <p:ph type="body" sz="half" idx="1"/>
          </p:nvPr>
        </p:nvSpPr>
        <p:spPr>
          <a:xfrm>
            <a:off x="1689100" y="3149600"/>
            <a:ext cx="10223500" cy="9296400"/>
          </a:xfrm>
          <a:prstGeom prst="rect">
            <a:avLst/>
          </a:prstGeom>
        </p:spPr>
        <p:txBody>
          <a:bodyPr/>
          <a:lstStyle>
            <a:lvl1pPr marL="558800" indent="-558800">
              <a:spcBef>
                <a:spcPts val="4500"/>
              </a:spcBef>
              <a:defRPr sz="3800"/>
            </a:lvl1pPr>
            <a:lvl2pPr marL="1117600" indent="-558800">
              <a:spcBef>
                <a:spcPts val="4500"/>
              </a:spcBef>
              <a:defRPr sz="3800"/>
            </a:lvl2pPr>
            <a:lvl3pPr marL="1676400" indent="-558800">
              <a:spcBef>
                <a:spcPts val="4500"/>
              </a:spcBef>
              <a:defRPr sz="3800"/>
            </a:lvl3pPr>
            <a:lvl4pPr marL="2235200" indent="-558800">
              <a:spcBef>
                <a:spcPts val="4500"/>
              </a:spcBef>
              <a:defRPr sz="3800"/>
            </a:lvl4pPr>
            <a:lvl5pPr marL="2794000" indent="-558800">
              <a:spcBef>
                <a:spcPts val="4500"/>
              </a:spcBef>
              <a:defRPr sz="3800"/>
            </a:lvl5pPr>
          </a:lstStyle>
          <a:p>
            <a:r>
              <a:t>Body Level One</a:t>
            </a:r>
          </a:p>
          <a:p>
            <a:pPr lvl="1"/>
            <a:r>
              <a:t>Body Level Two</a:t>
            </a:r>
          </a:p>
          <a:p>
            <a:pPr lvl="2"/>
            <a:r>
              <a:t>Body Level Three</a:t>
            </a:r>
          </a:p>
          <a:p>
            <a:pPr lvl="3"/>
            <a:r>
              <a:t>Body Level Four</a:t>
            </a:r>
          </a:p>
          <a:p>
            <a:pPr lvl="4"/>
            <a:r>
              <a:t>Body Level Five</a:t>
            </a:r>
          </a:p>
        </p:txBody>
      </p:sp>
      <p:sp>
        <p:nvSpPr>
          <p:cNvPr id="6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5" name="Body Level One…"/>
          <p:cNvSpPr txBox="1">
            <a:spLocks noGrp="1"/>
          </p:cNvSpPr>
          <p:nvPr>
            <p:ph type="body" idx="1"/>
          </p:nvPr>
        </p:nvSpPr>
        <p:spPr>
          <a:xfrm>
            <a:off x="1689100" y="1778000"/>
            <a:ext cx="21005800" cy="10160000"/>
          </a:xfrm>
          <a:prstGeom prst="rect">
            <a:avLst/>
          </a:prstGeom>
        </p:spPr>
        <p:txBody>
          <a:bodyPr/>
          <a:lstStyle>
            <a:lvl1pPr>
              <a:defRPr sz="4800"/>
            </a:lvl1pPr>
            <a:lvl2pPr>
              <a:defRPr sz="4800"/>
            </a:lvl2pPr>
            <a:lvl3pPr>
              <a:defRPr sz="4800"/>
            </a:lvl3pPr>
            <a:lvl4pPr>
              <a:defRPr sz="4800"/>
            </a:lvl4pPr>
            <a:lvl5pPr>
              <a:defRPr sz="4800"/>
            </a:lvl5pPr>
          </a:lstStyle>
          <a:p>
            <a:r>
              <a:t>Body Level One</a:t>
            </a:r>
          </a:p>
          <a:p>
            <a:pPr lvl="1"/>
            <a:r>
              <a:t>Body Level Two</a:t>
            </a:r>
          </a:p>
          <a:p>
            <a:pPr lvl="2"/>
            <a:r>
              <a:t>Body Level Three</a:t>
            </a:r>
          </a:p>
          <a:p>
            <a:pPr lvl="3"/>
            <a:r>
              <a:t>Body Level Four</a:t>
            </a:r>
          </a:p>
          <a:p>
            <a:pPr lvl="4"/>
            <a:r>
              <a:t>Body Level Five</a:t>
            </a:r>
          </a:p>
        </p:txBody>
      </p:sp>
      <p:sp>
        <p:nvSpPr>
          <p:cNvPr id="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3" name="Image"/>
          <p:cNvSpPr>
            <a:spLocks noGrp="1"/>
          </p:cNvSpPr>
          <p:nvPr>
            <p:ph type="pic" sz="quarter" idx="13"/>
          </p:nvPr>
        </p:nvSpPr>
        <p:spPr>
          <a:xfrm>
            <a:off x="15681340" y="7035800"/>
            <a:ext cx="8396678" cy="5600700"/>
          </a:xfrm>
          <a:prstGeom prst="rect">
            <a:avLst/>
          </a:prstGeom>
        </p:spPr>
        <p:txBody>
          <a:bodyPr lIns="91439" tIns="45719" rIns="91439" bIns="45719" anchor="t">
            <a:noAutofit/>
          </a:bodyPr>
          <a:lstStyle/>
          <a:p>
            <a:endParaRPr/>
          </a:p>
        </p:txBody>
      </p:sp>
      <p:sp>
        <p:nvSpPr>
          <p:cNvPr id="84" name="Image"/>
          <p:cNvSpPr>
            <a:spLocks noGrp="1"/>
          </p:cNvSpPr>
          <p:nvPr>
            <p:ph type="pic" sz="quarter" idx="14"/>
          </p:nvPr>
        </p:nvSpPr>
        <p:spPr>
          <a:xfrm>
            <a:off x="15290800" y="1130300"/>
            <a:ext cx="8331200" cy="5554134"/>
          </a:xfrm>
          <a:prstGeom prst="rect">
            <a:avLst/>
          </a:prstGeom>
        </p:spPr>
        <p:txBody>
          <a:bodyPr lIns="91439" tIns="45719" rIns="91439" bIns="45719" anchor="t">
            <a:noAutofit/>
          </a:bodyPr>
          <a:lstStyle/>
          <a:p>
            <a:endParaRPr/>
          </a:p>
        </p:txBody>
      </p:sp>
      <p:sp>
        <p:nvSpPr>
          <p:cNvPr id="85" name="Image"/>
          <p:cNvSpPr>
            <a:spLocks noGrp="1"/>
          </p:cNvSpPr>
          <p:nvPr>
            <p:ph type="pic" idx="15"/>
          </p:nvPr>
        </p:nvSpPr>
        <p:spPr>
          <a:xfrm>
            <a:off x="-304800" y="1130300"/>
            <a:ext cx="17202150" cy="11468100"/>
          </a:xfrm>
          <a:prstGeom prst="rect">
            <a:avLst/>
          </a:prstGeom>
        </p:spPr>
        <p:txBody>
          <a:bodyPr lIns="91439" tIns="45719" rIns="91439" bIns="45719" anchor="t">
            <a:noAutofit/>
          </a:bodyPr>
          <a:lstStyle/>
          <a:p>
            <a:endParaRPr/>
          </a:p>
        </p:txBody>
      </p:sp>
      <p:sp>
        <p:nvSpPr>
          <p:cNvPr id="8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93" name="–Johnny Appleseed"/>
          <p:cNvSpPr txBox="1">
            <a:spLocks noGrp="1"/>
          </p:cNvSpPr>
          <p:nvPr>
            <p:ph type="body" sz="quarter" idx="13"/>
          </p:nvPr>
        </p:nvSpPr>
        <p:spPr>
          <a:xfrm>
            <a:off x="2387600" y="8953500"/>
            <a:ext cx="19621500" cy="584200"/>
          </a:xfrm>
          <a:prstGeom prst="rect">
            <a:avLst/>
          </a:prstGeom>
        </p:spPr>
        <p:txBody>
          <a:bodyPr anchor="t">
            <a:spAutoFit/>
          </a:bodyPr>
          <a:lstStyle>
            <a:lvl1pPr marL="0" indent="0" algn="ctr">
              <a:spcBef>
                <a:spcPts val="0"/>
              </a:spcBef>
              <a:buSzTx/>
              <a:buNone/>
              <a:defRPr sz="3200" i="1"/>
            </a:lvl1pPr>
          </a:lstStyle>
          <a:p>
            <a:r>
              <a:t>–Johnny Appleseed</a:t>
            </a:r>
          </a:p>
        </p:txBody>
      </p:sp>
      <p:sp>
        <p:nvSpPr>
          <p:cNvPr id="94" name="“Type a quote here.”"/>
          <p:cNvSpPr txBox="1">
            <a:spLocks noGrp="1"/>
          </p:cNvSpPr>
          <p:nvPr>
            <p:ph type="body" sz="quarter" idx="14"/>
          </p:nvPr>
        </p:nvSpPr>
        <p:spPr>
          <a:xfrm>
            <a:off x="2387600" y="6069072"/>
            <a:ext cx="19621500" cy="841256"/>
          </a:xfrm>
          <a:prstGeom prst="rect">
            <a:avLst/>
          </a:prstGeom>
        </p:spPr>
        <p:txBody>
          <a:bodyPr>
            <a:spAutoFit/>
          </a:bodyPr>
          <a:lstStyle>
            <a:lvl1pPr marL="0" indent="0" algn="ctr">
              <a:spcBef>
                <a:spcPts val="0"/>
              </a:spcBef>
              <a:buSzTx/>
              <a:buNone/>
              <a:defRPr sz="4800" b="1" i="0">
                <a:latin typeface="Arial" panose="020B0604020202020204" pitchFamily="34" charset="0"/>
                <a:ea typeface="+mn-ea"/>
                <a:cs typeface="Arial" panose="020B0604020202020204" pitchFamily="34" charset="0"/>
                <a:sym typeface="Gill Sans SemiBold"/>
              </a:defRPr>
            </a:lvl1pPr>
          </a:lstStyle>
          <a:p>
            <a:r>
              <a:rPr dirty="0"/>
              <a:t>“Type a quote here.” </a:t>
            </a:r>
          </a:p>
        </p:txBody>
      </p:sp>
      <p:sp>
        <p:nvSpPr>
          <p:cNvPr id="9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02" name="Image"/>
          <p:cNvSpPr>
            <a:spLocks noGrp="1"/>
          </p:cNvSpPr>
          <p:nvPr>
            <p:ph type="pic" idx="13"/>
          </p:nvPr>
        </p:nvSpPr>
        <p:spPr>
          <a:xfrm>
            <a:off x="0" y="0"/>
            <a:ext cx="24384000" cy="16264467"/>
          </a:xfrm>
          <a:prstGeom prst="rect">
            <a:avLst/>
          </a:prstGeom>
        </p:spPr>
        <p:txBody>
          <a:bodyPr lIns="91439" tIns="45719" rIns="91439" bIns="45719" anchor="t">
            <a:noAutofit/>
          </a:bodyPr>
          <a:lstStyle/>
          <a:p>
            <a:endParaRP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4" r:id="rId4"/>
    <p:sldLayoutId id="2147483655" r:id="rId5"/>
    <p:sldLayoutId id="2147483656" r:id="rId6"/>
    <p:sldLayoutId id="2147483657" r:id="rId7"/>
    <p:sldLayoutId id="2147483658" r:id="rId8"/>
    <p:sldLayoutId id="2147483659" r:id="rId9"/>
    <p:sldLayoutId id="2147483660" r:id="rId10"/>
    <p:sldLayoutId id="2147483674" r:id="rId1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email">
            <a:extLst>
              <a:ext uri="{28A0092B-C50C-407E-A947-70E740481C1C}">
                <a14:useLocalDpi xmlns:a14="http://schemas.microsoft.com/office/drawing/2010/main"/>
              </a:ext>
            </a:extLst>
          </a:blip>
          <a:srcRect/>
          <a:tile tx="0" ty="0" sx="100000" sy="100000" flip="none" algn="tl"/>
        </a:blip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1689100" y="355600"/>
            <a:ext cx="21005800" cy="22860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Title Text</a:t>
            </a:r>
          </a:p>
        </p:txBody>
      </p:sp>
      <p:sp>
        <p:nvSpPr>
          <p:cNvPr id="3" name="Body Level One…"/>
          <p:cNvSpPr txBox="1">
            <a:spLocks noGrp="1"/>
          </p:cNvSpPr>
          <p:nvPr>
            <p:ph type="body" idx="1"/>
          </p:nvPr>
        </p:nvSpPr>
        <p:spPr>
          <a:xfrm>
            <a:off x="1689100" y="3149600"/>
            <a:ext cx="21005800" cy="9296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 name="Slide Number"/>
          <p:cNvSpPr txBox="1">
            <a:spLocks noGrp="1"/>
          </p:cNvSpPr>
          <p:nvPr>
            <p:ph type="sldNum" sz="quarter" idx="2"/>
          </p:nvPr>
        </p:nvSpPr>
        <p:spPr>
          <a:xfrm>
            <a:off x="11980465" y="13081000"/>
            <a:ext cx="410369" cy="471924"/>
          </a:xfrm>
          <a:prstGeom prst="rect">
            <a:avLst/>
          </a:prstGeom>
          <a:ln w="12700">
            <a:miter lim="400000"/>
          </a:ln>
        </p:spPr>
        <p:txBody>
          <a:bodyPr wrap="none" lIns="50800" tIns="50800" rIns="50800" bIns="50800">
            <a:spAutoFit/>
          </a:bodyPr>
          <a:lstStyle>
            <a:lvl1pPr>
              <a:defRPr sz="2400" b="0" i="0">
                <a:latin typeface="Arial Narrow" panose="020B0604020202020204" pitchFamily="34" charset="0"/>
                <a:ea typeface="Arial Narrow" panose="020B0604020202020204" pitchFamily="34" charset="0"/>
                <a:cs typeface="Arial Narrow" panose="020B0604020202020204" pitchFamily="34" charset="0"/>
                <a:sym typeface="Gill Sans Light"/>
              </a:defRPr>
            </a:lvl1pPr>
          </a:lstStyle>
          <a:p>
            <a:fld id="{86CB4B4D-7CA3-9044-876B-883B54F8677D}" type="slidenum">
              <a:rPr lang="en-IN" smtClean="0"/>
              <a:pPr/>
              <a:t>‹#›</a:t>
            </a:fld>
            <a:endParaRPr lang="en-IN" dirty="0"/>
          </a:p>
        </p:txBody>
      </p:sp>
    </p:spTree>
    <p:extLst>
      <p:ext uri="{BB962C8B-B14F-4D97-AF65-F5344CB8AC3E}">
        <p14:creationId xmlns:p14="http://schemas.microsoft.com/office/powerpoint/2010/main" val="3500225711"/>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9" r:id="rId7"/>
    <p:sldLayoutId id="2147483670" r:id="rId8"/>
    <p:sldLayoutId id="2147483671" r:id="rId9"/>
    <p:sldLayoutId id="2147483672" r:id="rId10"/>
    <p:sldLayoutId id="2147483673" r:id="rId11"/>
  </p:sldLayoutIdLst>
  <p:transition spd="med"/>
  <p:hf hdr="0" ftr="0" dt="0"/>
  <p:txStyles>
    <p:titleStyle>
      <a:lvl1pPr marL="0" marR="0" indent="0" algn="ctr" defTabSz="825500" rtl="0" latinLnBrk="0">
        <a:lnSpc>
          <a:spcPct val="100000"/>
        </a:lnSpc>
        <a:spcBef>
          <a:spcPts val="0"/>
        </a:spcBef>
        <a:spcAft>
          <a:spcPts val="0"/>
        </a:spcAft>
        <a:buClrTx/>
        <a:buSzTx/>
        <a:buFontTx/>
        <a:buNone/>
        <a:tabLst/>
        <a:defRPr sz="11200" b="1" i="0" u="none" strike="noStrike" cap="none" spc="0" baseline="0">
          <a:solidFill>
            <a:srgbClr val="000000"/>
          </a:solidFill>
          <a:uFillTx/>
          <a:latin typeface="Arial" panose="020B0604020202020204" pitchFamily="34" charset="0"/>
          <a:ea typeface="+mn-ea"/>
          <a:cs typeface="Arial" panose="020B0604020202020204" pitchFamily="34" charset="0"/>
          <a:sym typeface="Gill Sans SemiBold"/>
        </a:defRPr>
      </a:lvl1pPr>
      <a:lvl2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2pPr>
      <a:lvl3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3pPr>
      <a:lvl4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4pPr>
      <a:lvl5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5pPr>
      <a:lvl6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6pPr>
      <a:lvl7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7pPr>
      <a:lvl8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8pPr>
      <a:lvl9pPr marL="0" marR="0" indent="0" algn="ctr" defTabSz="825500" rtl="0" latinLnBrk="0">
        <a:lnSpc>
          <a:spcPct val="100000"/>
        </a:lnSpc>
        <a:spcBef>
          <a:spcPts val="0"/>
        </a:spcBef>
        <a:spcAft>
          <a:spcPts val="0"/>
        </a:spcAft>
        <a:buClrTx/>
        <a:buSzTx/>
        <a:buFontTx/>
        <a:buNone/>
        <a:tabLst/>
        <a:defRPr sz="11200" b="0" i="0" u="none" strike="noStrike" cap="none" spc="0" baseline="0">
          <a:solidFill>
            <a:srgbClr val="000000"/>
          </a:solidFill>
          <a:uFillTx/>
          <a:latin typeface="+mn-lt"/>
          <a:ea typeface="+mn-ea"/>
          <a:cs typeface="+mn-cs"/>
          <a:sym typeface="Gill Sans SemiBold"/>
        </a:defRPr>
      </a:lvl9pPr>
    </p:titleStyle>
    <p:bodyStyle>
      <a:lvl1pPr marL="63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solidFill>
            <a:schemeClr val="tx1"/>
          </a:solidFill>
          <a:uFillTx/>
          <a:latin typeface="+mn-lt"/>
          <a:ea typeface="+mn-ea"/>
          <a:cs typeface="+mn-cs"/>
          <a:sym typeface="Gill Sans Light"/>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2.png"/><Relationship Id="rId7"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29.png"/><Relationship Id="rId11" Type="http://schemas.microsoft.com/office/2007/relationships/hdphoto" Target="../media/hdphoto1.wdp"/><Relationship Id="rId5" Type="http://schemas.openxmlformats.org/officeDocument/2006/relationships/image" Target="../media/image28.png"/><Relationship Id="rId10" Type="http://schemas.openxmlformats.org/officeDocument/2006/relationships/image" Target="../media/image5.png"/><Relationship Id="rId4" Type="http://schemas.openxmlformats.org/officeDocument/2006/relationships/image" Target="../media/image27.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microsoft.com/office/2007/relationships/hdphoto" Target="../media/hdphoto2.wdp"/></Relationships>
</file>

<file path=ppt/slides/_rels/slide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7.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5.png"/><Relationship Id="rId3" Type="http://schemas.openxmlformats.org/officeDocument/2006/relationships/audio" Target="../media/audio1.wav"/><Relationship Id="rId7" Type="http://schemas.openxmlformats.org/officeDocument/2006/relationships/image" Target="../media/image9.png"/><Relationship Id="rId12"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4.png"/><Relationship Id="rId1" Type="http://schemas.openxmlformats.org/officeDocument/2006/relationships/slideLayout" Target="../slideLayouts/slideLayout22.xml"/><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png"/><Relationship Id="rId15" Type="http://schemas.microsoft.com/office/2007/relationships/hdphoto" Target="../media/hdphoto1.wdp"/><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 Id="rId1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5.png"/><Relationship Id="rId7"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25.png"/><Relationship Id="rId4" Type="http://schemas.openxmlformats.org/officeDocument/2006/relationships/image" Target="../media/image38.png"/><Relationship Id="rId9"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9.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1.png"/></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1.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2.png"/><Relationship Id="rId7" Type="http://schemas.openxmlformats.org/officeDocument/2006/relationships/image" Target="../media/image5.png"/><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0.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6.png"/><Relationship Id="rId4" Type="http://schemas.openxmlformats.org/officeDocument/2006/relationships/notesSlide" Target="../notesSlides/notesSlide23.xml"/></Relationships>
</file>

<file path=ppt/slides/_rels/slide2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4.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10.xml"/><Relationship Id="rId7" Type="http://schemas.openxmlformats.org/officeDocument/2006/relationships/image" Target="../media/image4.png"/><Relationship Id="rId2" Type="http://schemas.openxmlformats.org/officeDocument/2006/relationships/audio" Target="../media/media2.mp3"/><Relationship Id="rId1" Type="http://schemas.microsoft.com/office/2007/relationships/media" Target="../media/media2.mp3"/><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6.png"/></Relationships>
</file>

<file path=ppt/slides/_rels/slide29.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10.xml"/><Relationship Id="rId7" Type="http://schemas.microsoft.com/office/2007/relationships/hdphoto" Target="../media/hdphoto1.wdp"/><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5.png"/><Relationship Id="rId5" Type="http://schemas.openxmlformats.org/officeDocument/2006/relationships/image" Target="../media/image46.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22.xml"/><Relationship Id="rId5" Type="http://schemas.openxmlformats.org/officeDocument/2006/relationships/image" Target="../media/image4.png"/><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47.png"/><Relationship Id="rId7" Type="http://schemas.openxmlformats.org/officeDocument/2006/relationships/image" Target="../media/image5.png"/><Relationship Id="rId2" Type="http://schemas.openxmlformats.org/officeDocument/2006/relationships/notesSlide" Target="../notesSlides/notesSlide27.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 Id="rId9" Type="http://schemas.openxmlformats.org/officeDocument/2006/relationships/image" Target="../media/image4.png"/></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9.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53.png"/><Relationship Id="rId7" Type="http://schemas.microsoft.com/office/2007/relationships/hdphoto" Target="../media/hdphoto1.wdp"/><Relationship Id="rId2" Type="http://schemas.openxmlformats.org/officeDocument/2006/relationships/notesSlide" Target="../notesSlides/notesSlide30.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24.png"/><Relationship Id="rId4" Type="http://schemas.openxmlformats.org/officeDocument/2006/relationships/image" Target="../media/image54.pn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1.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2.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38.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55.png"/><Relationship Id="rId7" Type="http://schemas.openxmlformats.org/officeDocument/2006/relationships/image" Target="../media/image5.png"/><Relationship Id="rId2" Type="http://schemas.openxmlformats.org/officeDocument/2006/relationships/notesSlide" Target="../notesSlides/notesSlide33.xml"/><Relationship Id="rId1" Type="http://schemas.openxmlformats.org/officeDocument/2006/relationships/slideLayout" Target="../slideLayouts/slideLayout10.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 Id="rId9" Type="http://schemas.openxmlformats.org/officeDocument/2006/relationships/image" Target="../media/image4.png"/></Relationships>
</file>

<file path=ppt/slides/_rels/slide39.xml.rels><?xml version="1.0" encoding="UTF-8" standalone="yes"?>
<Relationships xmlns="http://schemas.openxmlformats.org/package/2006/relationships"><Relationship Id="rId8" Type="http://schemas.openxmlformats.org/officeDocument/2006/relationships/hyperlink" Target="https://www.mohfw.gov.in/" TargetMode="External"/><Relationship Id="rId3" Type="http://schemas.openxmlformats.org/officeDocument/2006/relationships/image" Target="../media/image59.png"/><Relationship Id="rId7" Type="http://schemas.openxmlformats.org/officeDocument/2006/relationships/hyperlink" Target="http://www.unicefiec.org/" TargetMode="External"/><Relationship Id="rId2" Type="http://schemas.openxmlformats.org/officeDocument/2006/relationships/notesSlide" Target="../notesSlides/notesSlide34.xml"/><Relationship Id="rId1" Type="http://schemas.openxmlformats.org/officeDocument/2006/relationships/slideLayout" Target="../slideLayouts/slideLayout10.xml"/><Relationship Id="rId6" Type="http://schemas.openxmlformats.org/officeDocument/2006/relationships/hyperlink" Target="http://www.newbornwhocc.org/" TargetMode="External"/><Relationship Id="rId11" Type="http://schemas.openxmlformats.org/officeDocument/2006/relationships/image" Target="../media/image4.png"/><Relationship Id="rId5" Type="http://schemas.openxmlformats.org/officeDocument/2006/relationships/image" Target="../media/image61.png"/><Relationship Id="rId10" Type="http://schemas.microsoft.com/office/2007/relationships/hdphoto" Target="../media/hdphoto1.wdp"/><Relationship Id="rId4" Type="http://schemas.openxmlformats.org/officeDocument/2006/relationships/image" Target="../media/image60.png"/><Relationship Id="rId9"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5.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2.png"/><Relationship Id="rId7" Type="http://schemas.microsoft.com/office/2007/relationships/hdphoto" Target="../media/hdphoto1.wdp"/><Relationship Id="rId2" Type="http://schemas.openxmlformats.org/officeDocument/2006/relationships/notesSlide" Target="../notesSlides/notesSlide36.xml"/><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64.png"/><Relationship Id="rId4" Type="http://schemas.openxmlformats.org/officeDocument/2006/relationships/image" Target="../media/image63.png"/></Relationships>
</file>

<file path=ppt/slides/_rels/slide4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image" Target="../media/image65.png"/><Relationship Id="rId1" Type="http://schemas.openxmlformats.org/officeDocument/2006/relationships/slideLayout" Target="../slideLayouts/slideLayout10.xml"/><Relationship Id="rId6" Type="http://schemas.openxmlformats.org/officeDocument/2006/relationships/image" Target="../media/image5.png"/><Relationship Id="rId5" Type="http://schemas.openxmlformats.org/officeDocument/2006/relationships/image" Target="../media/image68.png"/><Relationship Id="rId4" Type="http://schemas.openxmlformats.org/officeDocument/2006/relationships/image" Target="../media/image67.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7.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8.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5.png"/><Relationship Id="rId1" Type="http://schemas.openxmlformats.org/officeDocument/2006/relationships/slideLayout" Target="../slideLayouts/slideLayout10.xml"/><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7.png"/><Relationship Id="rId7"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 Id="rId9"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0.xml"/><Relationship Id="rId5" Type="http://schemas.openxmlformats.org/officeDocument/2006/relationships/image" Target="../media/image4.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 name="Rectangle"/>
          <p:cNvSpPr/>
          <p:nvPr/>
        </p:nvSpPr>
        <p:spPr>
          <a:xfrm>
            <a:off x="-25402" y="807"/>
            <a:ext cx="24434804" cy="3279145"/>
          </a:xfrm>
          <a:prstGeom prst="rect">
            <a:avLst/>
          </a:prstGeom>
          <a:solidFill>
            <a:srgbClr val="002060"/>
          </a:solidFill>
          <a:ln/>
        </p:spPr>
        <p:style>
          <a:lnRef idx="1">
            <a:schemeClr val="dk1"/>
          </a:lnRef>
          <a:fillRef idx="2">
            <a:schemeClr val="dk1"/>
          </a:fillRef>
          <a:effectRef idx="1">
            <a:schemeClr val="dk1"/>
          </a:effectRef>
          <a:fontRef idx="minor">
            <a:schemeClr val="dk1"/>
          </a:fontRef>
        </p:style>
        <p:txBody>
          <a:bodyPr lIns="0" tIns="0" rIns="0" bIns="0" anchor="ct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grpSp>
        <p:nvGrpSpPr>
          <p:cNvPr id="3" name="Group 2">
            <a:extLst>
              <a:ext uri="{FF2B5EF4-FFF2-40B4-BE49-F238E27FC236}">
                <a16:creationId xmlns:a16="http://schemas.microsoft.com/office/drawing/2014/main" id="{9D52309A-0875-9047-8276-453750E821B0}"/>
              </a:ext>
            </a:extLst>
          </p:cNvPr>
          <p:cNvGrpSpPr/>
          <p:nvPr/>
        </p:nvGrpSpPr>
        <p:grpSpPr>
          <a:xfrm>
            <a:off x="960230" y="4988137"/>
            <a:ext cx="5077614" cy="5771726"/>
            <a:chOff x="960230" y="4988137"/>
            <a:chExt cx="5077614" cy="5771726"/>
          </a:xfrm>
        </p:grpSpPr>
        <p:pic>
          <p:nvPicPr>
            <p:cNvPr id="123" name="Image" descr="Image"/>
            <p:cNvPicPr>
              <a:picLocks noChangeAspect="1"/>
            </p:cNvPicPr>
            <p:nvPr/>
          </p:nvPicPr>
          <p:blipFill>
            <a:blip r:embed="rId2"/>
            <a:stretch>
              <a:fillRect/>
            </a:stretch>
          </p:blipFill>
          <p:spPr>
            <a:xfrm>
              <a:off x="960230" y="4988137"/>
              <a:ext cx="5077614" cy="4954358"/>
            </a:xfrm>
            <a:prstGeom prst="rect">
              <a:avLst/>
            </a:prstGeom>
            <a:ln w="12700">
              <a:miter lim="400000"/>
            </a:ln>
          </p:spPr>
        </p:pic>
        <p:pic>
          <p:nvPicPr>
            <p:cNvPr id="124" name="Image" descr="Image"/>
            <p:cNvPicPr>
              <a:picLocks noChangeAspect="1"/>
            </p:cNvPicPr>
            <p:nvPr/>
          </p:nvPicPr>
          <p:blipFill>
            <a:blip r:embed="rId3"/>
            <a:stretch>
              <a:fillRect/>
            </a:stretch>
          </p:blipFill>
          <p:spPr>
            <a:xfrm>
              <a:off x="1321423" y="9636003"/>
              <a:ext cx="1151819" cy="1123860"/>
            </a:xfrm>
            <a:prstGeom prst="rect">
              <a:avLst/>
            </a:prstGeom>
            <a:ln w="12700">
              <a:miter lim="400000"/>
            </a:ln>
          </p:spPr>
        </p:pic>
      </p:grpSp>
      <p:grpSp>
        <p:nvGrpSpPr>
          <p:cNvPr id="4" name="Group 3">
            <a:extLst>
              <a:ext uri="{FF2B5EF4-FFF2-40B4-BE49-F238E27FC236}">
                <a16:creationId xmlns:a16="http://schemas.microsoft.com/office/drawing/2014/main" id="{B3CA8337-2164-DF4E-A40F-06997E4BC808}"/>
              </a:ext>
            </a:extLst>
          </p:cNvPr>
          <p:cNvGrpSpPr/>
          <p:nvPr/>
        </p:nvGrpSpPr>
        <p:grpSpPr>
          <a:xfrm>
            <a:off x="6266707" y="5760224"/>
            <a:ext cx="15994203" cy="4424370"/>
            <a:chOff x="5856643" y="5191769"/>
            <a:chExt cx="12468899" cy="4424370"/>
          </a:xfrm>
        </p:grpSpPr>
        <p:pic>
          <p:nvPicPr>
            <p:cNvPr id="125" name="Image" descr="Image"/>
            <p:cNvPicPr>
              <a:picLocks noChangeAspect="1"/>
            </p:cNvPicPr>
            <p:nvPr/>
          </p:nvPicPr>
          <p:blipFill>
            <a:blip r:embed="rId3"/>
            <a:stretch>
              <a:fillRect/>
            </a:stretch>
          </p:blipFill>
          <p:spPr>
            <a:xfrm>
              <a:off x="7322087" y="5191769"/>
              <a:ext cx="1200042" cy="1579920"/>
            </a:xfrm>
            <a:prstGeom prst="rect">
              <a:avLst/>
            </a:prstGeom>
            <a:ln w="12700">
              <a:miter lim="400000"/>
            </a:ln>
          </p:spPr>
        </p:pic>
        <p:sp>
          <p:nvSpPr>
            <p:cNvPr id="126" name="Response and Contamination"/>
            <p:cNvSpPr txBox="1"/>
            <p:nvPr/>
          </p:nvSpPr>
          <p:spPr>
            <a:xfrm>
              <a:off x="6279725" y="7738732"/>
              <a:ext cx="12045817" cy="93358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412750" rtl="0" eaLnBrk="1" fontAlgn="auto" latinLnBrk="0" hangingPunct="0">
                <a:lnSpc>
                  <a:spcPct val="100000"/>
                </a:lnSpc>
                <a:spcBef>
                  <a:spcPts val="0"/>
                </a:spcBef>
                <a:spcAft>
                  <a:spcPts val="0"/>
                </a:spcAft>
                <a:buClrTx/>
                <a:buSzTx/>
                <a:buFontTx/>
                <a:buNone/>
                <a:tabLst/>
                <a:defRPr sz="4800" b="0" cap="all">
                  <a:solidFill>
                    <a:srgbClr val="FFFFFF"/>
                  </a:solidFill>
                  <a:effectLst>
                    <a:outerShdw blurRad="38100" dist="19050" dir="2700000" rotWithShape="0">
                      <a:srgbClr val="000000">
                        <a:alpha val="40000"/>
                      </a:srgbClr>
                    </a:outerShdw>
                  </a:effectLst>
                </a:defRPr>
              </a:pPr>
              <a:r>
                <a:rPr kumimoji="0" sz="5400" b="0" u="none" strike="noStrike" kern="0" cap="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Response and Containment</a:t>
              </a:r>
              <a:r>
                <a:rPr kumimoji="0" lang="en-US" sz="5400" b="0" u="none" strike="noStrike" kern="0" cap="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 Measures</a:t>
              </a:r>
              <a:r>
                <a:rPr kumimoji="0" sz="5400" b="0" u="none" strike="noStrike" kern="0" cap="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  </a:t>
              </a:r>
            </a:p>
          </p:txBody>
        </p:sp>
        <p:sp>
          <p:nvSpPr>
            <p:cNvPr id="127" name="COVID-19"/>
            <p:cNvSpPr txBox="1"/>
            <p:nvPr/>
          </p:nvSpPr>
          <p:spPr>
            <a:xfrm>
              <a:off x="7944695" y="5343977"/>
              <a:ext cx="8432666" cy="194925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10000">
                  <a:solidFill>
                    <a:srgbClr val="E5E6E5"/>
                  </a:solidFill>
                  <a:effectLst>
                    <a:outerShdw blurRad="38100" dist="19050" dir="2700000" rotWithShape="0">
                      <a:srgbClr val="000000">
                        <a:alpha val="40000"/>
                      </a:srgbClr>
                    </a:outerShdw>
                  </a:effectLst>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2000" b="0" u="none" strike="noStrike" kern="0" cap="none"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COVID-19</a:t>
              </a:r>
            </a:p>
          </p:txBody>
        </p:sp>
        <p:sp>
          <p:nvSpPr>
            <p:cNvPr id="128" name="Training of ANM, ASHA, AWW &amp; OTHERS"/>
            <p:cNvSpPr txBox="1"/>
            <p:nvPr/>
          </p:nvSpPr>
          <p:spPr>
            <a:xfrm>
              <a:off x="5856643" y="8374837"/>
              <a:ext cx="12287415" cy="124130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0" marR="0" lvl="0" indent="0" algn="ctr" defTabSz="412750" rtl="0" eaLnBrk="1" fontAlgn="auto" latinLnBrk="0" hangingPunct="0">
                <a:lnSpc>
                  <a:spcPct val="150000"/>
                </a:lnSpc>
                <a:spcBef>
                  <a:spcPts val="0"/>
                </a:spcBef>
                <a:spcAft>
                  <a:spcPts val="0"/>
                </a:spcAft>
                <a:buClrTx/>
                <a:buSzTx/>
                <a:buFontTx/>
                <a:buNone/>
                <a:tabLst/>
                <a:defRPr sz="3600" cap="small">
                  <a:solidFill>
                    <a:srgbClr val="FFFFFF"/>
                  </a:solidFill>
                  <a:effectLst>
                    <a:outerShdw blurRad="38100" dist="19050" dir="2700000" rotWithShape="0">
                      <a:srgbClr val="000000">
                        <a:alpha val="40000"/>
                      </a:srgbClr>
                    </a:outerShdw>
                  </a:effectLst>
                </a:defRPr>
              </a:pPr>
              <a:r>
                <a:rPr kumimoji="0" lang="en-US" sz="5400" b="0" u="none" strike="noStrike" kern="0" cap="sm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rPr>
                <a:t>Community based organizations </a:t>
              </a:r>
              <a:endParaRPr kumimoji="0" sz="5400" b="0" u="none" strike="noStrike" kern="0" cap="small" spc="0" normalizeH="0" baseline="0" noProof="0" dirty="0">
                <a:ln>
                  <a:noFill/>
                </a:ln>
                <a:solidFill>
                  <a:schemeClr val="tx1"/>
                </a:solidFill>
                <a:effectLst>
                  <a:outerShdw blurRad="38100" dist="19050" dir="2700000" rotWithShape="0">
                    <a:srgbClr val="000000">
                      <a:alpha val="40000"/>
                    </a:srgbClr>
                  </a:outerShdw>
                </a:effectLst>
                <a:uLnTx/>
                <a:uFillTx/>
                <a:latin typeface="Copperplate" panose="02000504000000020004" pitchFamily="2" charset="77"/>
                <a:cs typeface="Arial" panose="020B0604020202020204" pitchFamily="34" charset="0"/>
                <a:sym typeface="Gill Sans"/>
              </a:endParaRPr>
            </a:p>
          </p:txBody>
        </p:sp>
      </p:grpSp>
      <p:pic>
        <p:nvPicPr>
          <p:cNvPr id="129" name="Image" descr="Image"/>
          <p:cNvPicPr>
            <a:picLocks noChangeAspect="1"/>
          </p:cNvPicPr>
          <p:nvPr/>
        </p:nvPicPr>
        <p:blipFill>
          <a:blip r:embed="rId3"/>
          <a:stretch>
            <a:fillRect/>
          </a:stretch>
        </p:blipFill>
        <p:spPr>
          <a:xfrm>
            <a:off x="23067796" y="12140581"/>
            <a:ext cx="1151819" cy="1123860"/>
          </a:xfrm>
          <a:prstGeom prst="rect">
            <a:avLst/>
          </a:prstGeom>
          <a:ln w="12700">
            <a:miter lim="400000"/>
          </a:ln>
        </p:spPr>
      </p:pic>
      <p:pic>
        <p:nvPicPr>
          <p:cNvPr id="6" name="Picture 5">
            <a:extLst>
              <a:ext uri="{FF2B5EF4-FFF2-40B4-BE49-F238E27FC236}">
                <a16:creationId xmlns:a16="http://schemas.microsoft.com/office/drawing/2014/main" id="{2B10BF2F-28F8-6D4F-B30D-2F1E36F36022}"/>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8525605" y="304164"/>
            <a:ext cx="5118100" cy="3378200"/>
          </a:xfrm>
          <a:prstGeom prst="rect">
            <a:avLst/>
          </a:prstGeom>
        </p:spPr>
      </p:pic>
      <p:pic>
        <p:nvPicPr>
          <p:cNvPr id="8" name="Picture 7">
            <a:extLst>
              <a:ext uri="{FF2B5EF4-FFF2-40B4-BE49-F238E27FC236}">
                <a16:creationId xmlns:a16="http://schemas.microsoft.com/office/drawing/2014/main" id="{5AFF1A82-B2FA-FC46-9FC5-3B9AEF433B17}"/>
              </a:ext>
            </a:extLst>
          </p:cNvPr>
          <p:cNvPicPr>
            <a:picLocks noChangeAspect="1"/>
          </p:cNvPicPr>
          <p:nvPr/>
        </p:nvPicPr>
        <p:blipFill>
          <a:blip r:embed="rId5" cstate="email">
            <a:lum bright="70000" contrast="-70000"/>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390620" y="809106"/>
            <a:ext cx="5324640" cy="1744908"/>
          </a:xfrm>
          <a:prstGeom prst="rect">
            <a:avLst/>
          </a:prstGeom>
        </p:spPr>
      </p:pic>
      <p:sp>
        <p:nvSpPr>
          <p:cNvPr id="9" name="Slide Number Placeholder 8">
            <a:extLst>
              <a:ext uri="{FF2B5EF4-FFF2-40B4-BE49-F238E27FC236}">
                <a16:creationId xmlns:a16="http://schemas.microsoft.com/office/drawing/2014/main" id="{BF0DDEF6-94B1-9845-8808-FE483F727647}"/>
              </a:ext>
            </a:extLst>
          </p:cNvPr>
          <p:cNvSpPr>
            <a:spLocks noGrp="1"/>
          </p:cNvSpPr>
          <p:nvPr>
            <p:ph type="sldNum" sz="quarter" idx="2"/>
          </p:nvPr>
        </p:nvSpPr>
        <p:spPr/>
        <p:txBody>
          <a:bodyPr/>
          <a:lstStyle/>
          <a:p>
            <a:fld id="{86CB4B4D-7CA3-9044-876B-883B54F8677D}" type="slidenum">
              <a:rPr lang="en-US" smtClean="0"/>
              <a:t>1</a:t>
            </a:fld>
            <a:endParaRPr lang="en-US"/>
          </a:p>
        </p:txBody>
      </p:sp>
    </p:spTree>
    <p:extLst>
      <p:ext uri="{BB962C8B-B14F-4D97-AF65-F5344CB8AC3E}">
        <p14:creationId xmlns:p14="http://schemas.microsoft.com/office/powerpoint/2010/main" val="561545540"/>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r>
              <a:rPr lang="en-US" sz="6400" b="0" dirty="0">
                <a:solidFill>
                  <a:schemeClr val="bg1"/>
                </a:solidFill>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428416" y="1932293"/>
            <a:ext cx="21642343" cy="10482215"/>
          </a:xfrm>
          <a:prstGeom prst="roundRect">
            <a:avLst>
              <a:gd name="adj" fmla="val 8491"/>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21718" y="2480644"/>
            <a:ext cx="20749846" cy="930751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SARS-CoV-2 is the virus that causes the disease called as COVID-19</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Symptoms of COVID-19 in India are fever and cough and/or shortness of breath</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The spread of the disease is exponential making it a very infectious disease</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Measures for containment of COVID-19 include Lockdown, Personal Safety Precautions, Contact Tracing and Cluster Containment </a:t>
            </a:r>
          </a:p>
          <a:p>
            <a:pPr marL="742950" indent="-742950" algn="l" defTabSz="1828800" hangingPunct="1">
              <a:buFont typeface="+mj-lt"/>
              <a:buAutoNum type="arabicPeriod"/>
            </a:pP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0544D3B7-CE92-5443-A734-0603837923E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71564" y="13014258"/>
            <a:ext cx="1488607" cy="487823"/>
          </a:xfrm>
          <a:prstGeom prst="rect">
            <a:avLst/>
          </a:prstGeom>
        </p:spPr>
      </p:pic>
      <p:pic>
        <p:nvPicPr>
          <p:cNvPr id="8" name="Picture 7">
            <a:extLst>
              <a:ext uri="{FF2B5EF4-FFF2-40B4-BE49-F238E27FC236}">
                <a16:creationId xmlns:a16="http://schemas.microsoft.com/office/drawing/2014/main" id="{2F7D8F12-19D4-7A41-875A-28A73DADBF0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199" y="12610843"/>
            <a:ext cx="1488607" cy="942081"/>
          </a:xfrm>
          <a:prstGeom prst="rect">
            <a:avLst/>
          </a:prstGeom>
        </p:spPr>
      </p:pic>
    </p:spTree>
    <p:extLst>
      <p:ext uri="{BB962C8B-B14F-4D97-AF65-F5344CB8AC3E}">
        <p14:creationId xmlns:p14="http://schemas.microsoft.com/office/powerpoint/2010/main" val="205631466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p:cNvGrpSpPr/>
          <p:nvPr/>
        </p:nvGrpSpPr>
        <p:grpSpPr>
          <a:xfrm>
            <a:off x="-25400" y="0"/>
            <a:ext cx="24434800" cy="3957505"/>
            <a:chOff x="0" y="0"/>
            <a:chExt cx="24434800" cy="4245174"/>
          </a:xfrm>
        </p:grpSpPr>
        <p:sp>
          <p:nvSpPr>
            <p:cNvPr id="267" name="Rectangle"/>
            <p:cNvSpPr/>
            <p:nvPr/>
          </p:nvSpPr>
          <p:spPr>
            <a:xfrm>
              <a:off x="0" y="0"/>
              <a:ext cx="24434800" cy="4245174"/>
            </a:xfrm>
            <a:prstGeom prst="rect">
              <a:avLst/>
            </a:prstGeom>
            <a:solidFill>
              <a:srgbClr val="002060"/>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779760" y="898233"/>
              <a:ext cx="6875280" cy="1760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b="0" dirty="0">
                  <a:solidFill>
                    <a:schemeClr val="bg1"/>
                  </a:solidFill>
                  <a:latin typeface="Arial" panose="020B0604020202020204" pitchFamily="34" charset="0"/>
                  <a:cs typeface="Arial" panose="020B0604020202020204" pitchFamily="34" charset="0"/>
                </a:rPr>
                <a:t>SESSION 2</a:t>
              </a:r>
            </a:p>
          </p:txBody>
        </p:sp>
        <p:sp>
          <p:nvSpPr>
            <p:cNvPr id="269" name="PREVENTION: WHAT EVERYBODY NEEDS TO KNOW"/>
            <p:cNvSpPr txBox="1"/>
            <p:nvPr/>
          </p:nvSpPr>
          <p:spPr>
            <a:xfrm>
              <a:off x="6425771" y="2703659"/>
              <a:ext cx="11583299" cy="60527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b="0" dirty="0">
                  <a:solidFill>
                    <a:schemeClr val="bg1"/>
                  </a:solidFill>
                  <a:latin typeface="Arial" panose="020B0604020202020204" pitchFamily="34" charset="0"/>
                  <a:cs typeface="Arial" panose="020B0604020202020204" pitchFamily="34" charset="0"/>
                </a:rPr>
                <a:t>PREVENTION: </a:t>
              </a:r>
              <a:r>
                <a:rPr lang="en-US" b="0" dirty="0">
                  <a:solidFill>
                    <a:schemeClr val="bg1"/>
                  </a:solidFill>
                  <a:latin typeface="Arial" panose="020B0604020202020204" pitchFamily="34" charset="0"/>
                  <a:cs typeface="Arial" panose="020B0604020202020204" pitchFamily="34" charset="0"/>
                </a:rPr>
                <a:t>SAFE PRACTICES FOR COMMUNITY MEMBERS</a:t>
              </a:r>
              <a:endParaRPr b="0" dirty="0">
                <a:solidFill>
                  <a:schemeClr val="bg1"/>
                </a:solidFill>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276" name="Group"/>
          <p:cNvGrpSpPr/>
          <p:nvPr/>
        </p:nvGrpSpPr>
        <p:grpSpPr>
          <a:xfrm>
            <a:off x="18284510" y="8550562"/>
            <a:ext cx="5286337" cy="3336293"/>
            <a:chOff x="0" y="2537260"/>
            <a:chExt cx="5286336" cy="3336292"/>
          </a:xfrm>
          <a:solidFill>
            <a:srgbClr val="C9EBFF"/>
          </a:solidFill>
        </p:grpSpPr>
        <p:sp>
          <p:nvSpPr>
            <p:cNvPr id="272" name="Rounded Rectangle"/>
            <p:cNvSpPr/>
            <p:nvPr/>
          </p:nvSpPr>
          <p:spPr>
            <a:xfrm>
              <a:off x="0" y="3349663"/>
              <a:ext cx="5286336" cy="2523889"/>
            </a:xfrm>
            <a:prstGeom prst="roundRect">
              <a:avLst>
                <a:gd name="adj" fmla="val 7548"/>
              </a:avLst>
            </a:prstGeom>
            <a:ln/>
          </p:spPr>
          <p:style>
            <a:lnRef idx="1">
              <a:schemeClr val="accent1"/>
            </a:lnRef>
            <a:fillRef idx="3">
              <a:schemeClr val="accent1"/>
            </a:fillRef>
            <a:effectRef idx="2">
              <a:schemeClr val="accent1"/>
            </a:effectRef>
            <a:fontRef idx="minor">
              <a:schemeClr val="lt1"/>
            </a:fontRef>
          </p:style>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73" name="HIGH RISK…"/>
            <p:cNvSpPr txBox="1"/>
            <p:nvPr/>
          </p:nvSpPr>
          <p:spPr>
            <a:xfrm>
              <a:off x="994090" y="3631280"/>
              <a:ext cx="3754799" cy="1949251"/>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3">
              <a:schemeClr val="accent1"/>
            </a:fillRef>
            <a:effectRef idx="2">
              <a:schemeClr val="accent1"/>
            </a:effectRef>
            <a:fontRef idx="minor">
              <a:schemeClr val="lt1"/>
            </a:fontRef>
          </p:style>
          <p:txBody>
            <a:bodyPr wrap="square" lIns="50800" tIns="50800" rIns="50800" bIns="50800" numCol="1" anchor="ctr">
              <a:spAutoFit/>
            </a:bodyPr>
            <a:lstStyle/>
            <a:p>
              <a:pPr>
                <a:defRPr sz="5000">
                  <a:solidFill>
                    <a:srgbClr val="FFFFFF"/>
                  </a:solidFill>
                </a:defRPr>
              </a:pPr>
              <a:r>
                <a:rPr lang="en-US" sz="4000" b="0" dirty="0">
                  <a:solidFill>
                    <a:sysClr val="windowText" lastClr="000000"/>
                  </a:solidFill>
                  <a:latin typeface="Arial" panose="020B0604020202020204" pitchFamily="34" charset="0"/>
                  <a:cs typeface="Arial" panose="020B0604020202020204" pitchFamily="34" charset="0"/>
                </a:rPr>
                <a:t>MANAGEMENT OF FACE COVERS </a:t>
              </a:r>
              <a:endParaRPr sz="4000" b="0" dirty="0">
                <a:solidFill>
                  <a:sysClr val="windowText" lastClr="000000"/>
                </a:solidFill>
                <a:latin typeface="Arial" panose="020B0604020202020204" pitchFamily="34" charset="0"/>
                <a:cs typeface="Arial" panose="020B0604020202020204" pitchFamily="34" charset="0"/>
              </a:endParaRPr>
            </a:p>
          </p:txBody>
        </p:sp>
        <p:sp>
          <p:nvSpPr>
            <p:cNvPr id="274" name="Arrow 10"/>
            <p:cNvSpPr/>
            <p:nvPr/>
          </p:nvSpPr>
          <p:spPr>
            <a:xfrm rot="5400000">
              <a:off x="2299802" y="260140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grpSp>
      <p:grpSp>
        <p:nvGrpSpPr>
          <p:cNvPr id="281" name="Group"/>
          <p:cNvGrpSpPr/>
          <p:nvPr/>
        </p:nvGrpSpPr>
        <p:grpSpPr>
          <a:xfrm>
            <a:off x="12460724" y="6008161"/>
            <a:ext cx="5286338" cy="5894885"/>
            <a:chOff x="0" y="0"/>
            <a:chExt cx="5286336" cy="5894884"/>
          </a:xfrm>
        </p:grpSpPr>
        <p:sp>
          <p:nvSpPr>
            <p:cNvPr id="277" name="Rounded Rectangle"/>
            <p:cNvSpPr/>
            <p:nvPr/>
          </p:nvSpPr>
          <p:spPr>
            <a:xfrm>
              <a:off x="0" y="3370995"/>
              <a:ext cx="5286336" cy="2523889"/>
            </a:xfrm>
            <a:prstGeom prst="roundRect">
              <a:avLst>
                <a:gd name="adj" fmla="val 754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78" name="SOCIAL…"/>
            <p:cNvSpPr txBox="1"/>
            <p:nvPr/>
          </p:nvSpPr>
          <p:spPr>
            <a:xfrm>
              <a:off x="614568" y="3812202"/>
              <a:ext cx="4057199"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b="0" dirty="0">
                  <a:latin typeface="Arial" panose="020B0604020202020204" pitchFamily="34" charset="0"/>
                  <a:cs typeface="Arial" panose="020B0604020202020204" pitchFamily="34" charset="0"/>
                </a:rPr>
                <a:t>SOCIAL</a:t>
              </a:r>
            </a:p>
            <a:p>
              <a:pPr>
                <a:defRPr sz="5000"/>
              </a:pPr>
              <a:r>
                <a:rPr b="0" dirty="0">
                  <a:latin typeface="Arial" panose="020B0604020202020204" pitchFamily="34" charset="0"/>
                  <a:cs typeface="Arial" panose="020B0604020202020204" pitchFamily="34" charset="0"/>
                </a:rPr>
                <a:t>DISTANCING</a:t>
              </a:r>
            </a:p>
          </p:txBody>
        </p:sp>
        <p:sp>
          <p:nvSpPr>
            <p:cNvPr id="279" name="Arrow 10"/>
            <p:cNvSpPr/>
            <p:nvPr/>
          </p:nvSpPr>
          <p:spPr>
            <a:xfrm rot="5400000">
              <a:off x="2299800" y="260654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80" name="Image" descr="Image"/>
            <p:cNvPicPr>
              <a:picLocks noChangeAspect="1"/>
            </p:cNvPicPr>
            <p:nvPr/>
          </p:nvPicPr>
          <p:blipFill>
            <a:blip r:embed="rId3"/>
            <a:stretch>
              <a:fillRect/>
            </a:stretch>
          </p:blipFill>
          <p:spPr>
            <a:xfrm>
              <a:off x="541216" y="0"/>
              <a:ext cx="3590210" cy="2815533"/>
            </a:xfrm>
            <a:prstGeom prst="rect">
              <a:avLst/>
            </a:prstGeom>
            <a:ln w="12700" cap="flat">
              <a:noFill/>
              <a:miter lim="400000"/>
            </a:ln>
            <a:effectLst/>
          </p:spPr>
        </p:pic>
      </p:grpSp>
      <p:grpSp>
        <p:nvGrpSpPr>
          <p:cNvPr id="286" name="Group"/>
          <p:cNvGrpSpPr/>
          <p:nvPr/>
        </p:nvGrpSpPr>
        <p:grpSpPr>
          <a:xfrm>
            <a:off x="6636939" y="5775856"/>
            <a:ext cx="5286337" cy="6110998"/>
            <a:chOff x="0" y="-231875"/>
            <a:chExt cx="5286336" cy="6110997"/>
          </a:xfrm>
          <a:solidFill>
            <a:srgbClr val="C9EBFF"/>
          </a:solidFill>
        </p:grpSpPr>
        <p:sp>
          <p:nvSpPr>
            <p:cNvPr id="282" name="Rounded Rectangle"/>
            <p:cNvSpPr/>
            <p:nvPr/>
          </p:nvSpPr>
          <p:spPr>
            <a:xfrm>
              <a:off x="0" y="3355233"/>
              <a:ext cx="5286336" cy="2523889"/>
            </a:xfrm>
            <a:prstGeom prst="roundRect">
              <a:avLst>
                <a:gd name="adj" fmla="val 7548"/>
              </a:avLst>
            </a:prstGeom>
            <a:ln/>
          </p:spPr>
          <p:style>
            <a:lnRef idx="0">
              <a:schemeClr val="accent1"/>
            </a:lnRef>
            <a:fillRef idx="3">
              <a:schemeClr val="accent1"/>
            </a:fillRef>
            <a:effectRef idx="3">
              <a:schemeClr val="accent1"/>
            </a:effectRef>
            <a:fontRef idx="minor">
              <a:schemeClr val="lt1"/>
            </a:fontRef>
          </p:style>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83" name="RESPIRATORY…"/>
            <p:cNvSpPr txBox="1"/>
            <p:nvPr/>
          </p:nvSpPr>
          <p:spPr>
            <a:xfrm>
              <a:off x="293167" y="3796441"/>
              <a:ext cx="4700004" cy="1641475"/>
            </a:xfrm>
            <a:prstGeom prst="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0">
              <a:schemeClr val="accent1"/>
            </a:lnRef>
            <a:fillRef idx="3">
              <a:schemeClr val="accent1"/>
            </a:fillRef>
            <a:effectRef idx="3">
              <a:schemeClr val="accent1"/>
            </a:effectRef>
            <a:fontRef idx="minor">
              <a:schemeClr val="lt1"/>
            </a:fontRef>
          </p:style>
          <p:txBody>
            <a:bodyPr wrap="none" lIns="50800" tIns="50800" rIns="50800" bIns="50800" numCol="1" anchor="ctr">
              <a:spAutoFit/>
            </a:bodyPr>
            <a:lstStyle/>
            <a:p>
              <a:pPr>
                <a:defRPr sz="5000">
                  <a:solidFill>
                    <a:srgbClr val="FFFFFF"/>
                  </a:solidFill>
                </a:defRPr>
              </a:pPr>
              <a:r>
                <a:rPr b="0" dirty="0">
                  <a:solidFill>
                    <a:sysClr val="windowText" lastClr="000000"/>
                  </a:solidFill>
                  <a:latin typeface="Arial" panose="020B0604020202020204" pitchFamily="34" charset="0"/>
                  <a:cs typeface="Arial" panose="020B0604020202020204" pitchFamily="34" charset="0"/>
                </a:rPr>
                <a:t>RESPIRATORY</a:t>
              </a:r>
            </a:p>
            <a:p>
              <a:pPr>
                <a:defRPr sz="5000">
                  <a:solidFill>
                    <a:srgbClr val="FFFFFF"/>
                  </a:solidFill>
                </a:defRPr>
              </a:pPr>
              <a:r>
                <a:rPr b="0" dirty="0">
                  <a:solidFill>
                    <a:sysClr val="windowText" lastClr="000000"/>
                  </a:solidFill>
                  <a:latin typeface="Arial" panose="020B0604020202020204" pitchFamily="34" charset="0"/>
                  <a:cs typeface="Arial" panose="020B0604020202020204" pitchFamily="34" charset="0"/>
                </a:rPr>
                <a:t>HYGIENE</a:t>
              </a:r>
            </a:p>
          </p:txBody>
        </p:sp>
        <p:sp>
          <p:nvSpPr>
            <p:cNvPr id="284" name="Arrow 10"/>
            <p:cNvSpPr/>
            <p:nvPr/>
          </p:nvSpPr>
          <p:spPr>
            <a:xfrm rot="5400000">
              <a:off x="2299799" y="2606971"/>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tx1"/>
            </a:solidFill>
            <a:ln w="12700" cap="flat">
              <a:noFill/>
              <a:miter lim="400000"/>
            </a:ln>
            <a:effectLst/>
          </p:spPr>
          <p:txBody>
            <a:bodyPr wrap="square" lIns="0" tIns="0" rIns="0" bIns="0" numCol="1" anchor="ctr">
              <a:noAutofit/>
            </a:bodyP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pic>
          <p:nvPicPr>
            <p:cNvPr id="28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114841" y="-231875"/>
              <a:ext cx="1587946" cy="2621281"/>
            </a:xfrm>
            <a:prstGeom prst="rect">
              <a:avLst/>
            </a:prstGeom>
            <a:grpFill/>
            <a:ln w="12700" cap="flat">
              <a:noFill/>
              <a:miter lim="400000"/>
            </a:ln>
            <a:effectLst/>
          </p:spPr>
        </p:pic>
      </p:grpSp>
      <p:grpSp>
        <p:nvGrpSpPr>
          <p:cNvPr id="291" name="Group"/>
          <p:cNvGrpSpPr/>
          <p:nvPr/>
        </p:nvGrpSpPr>
        <p:grpSpPr>
          <a:xfrm>
            <a:off x="813155" y="5740359"/>
            <a:ext cx="5286337" cy="6162687"/>
            <a:chOff x="0" y="0"/>
            <a:chExt cx="5286336" cy="6162686"/>
          </a:xfrm>
        </p:grpSpPr>
        <p:sp>
          <p:nvSpPr>
            <p:cNvPr id="287" name="Rounded Rectangle"/>
            <p:cNvSpPr/>
            <p:nvPr/>
          </p:nvSpPr>
          <p:spPr>
            <a:xfrm>
              <a:off x="0" y="3638797"/>
              <a:ext cx="5286336" cy="2523889"/>
            </a:xfrm>
            <a:prstGeom prst="roundRect">
              <a:avLst>
                <a:gd name="adj" fmla="val 754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ABE3B"/>
                  </a:solidFill>
                </a:defRPr>
              </a:pPr>
              <a:endParaRPr b="0" dirty="0">
                <a:latin typeface="Arial" panose="020B0604020202020204" pitchFamily="34" charset="0"/>
                <a:cs typeface="Arial" panose="020B0604020202020204" pitchFamily="34" charset="0"/>
              </a:endParaRPr>
            </a:p>
          </p:txBody>
        </p:sp>
        <p:sp>
          <p:nvSpPr>
            <p:cNvPr id="288" name="HAND…"/>
            <p:cNvSpPr txBox="1"/>
            <p:nvPr/>
          </p:nvSpPr>
          <p:spPr>
            <a:xfrm>
              <a:off x="1148368" y="4080004"/>
              <a:ext cx="2989599"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defRPr sz="5000"/>
              </a:pPr>
              <a:r>
                <a:rPr b="0" dirty="0">
                  <a:latin typeface="Arial" panose="020B0604020202020204" pitchFamily="34" charset="0"/>
                  <a:cs typeface="Arial" panose="020B0604020202020204" pitchFamily="34" charset="0"/>
                </a:rPr>
                <a:t>HAND</a:t>
              </a:r>
            </a:p>
            <a:p>
              <a:pPr>
                <a:defRPr sz="5000"/>
              </a:pPr>
              <a:r>
                <a:rPr b="0" dirty="0">
                  <a:latin typeface="Arial" panose="020B0604020202020204" pitchFamily="34" charset="0"/>
                  <a:cs typeface="Arial" panose="020B0604020202020204" pitchFamily="34" charset="0"/>
                </a:rPr>
                <a:t>HYGIENE</a:t>
              </a:r>
            </a:p>
          </p:txBody>
        </p:sp>
        <p:sp>
          <p:nvSpPr>
            <p:cNvPr id="289" name="Arrow 10"/>
            <p:cNvSpPr/>
            <p:nvPr/>
          </p:nvSpPr>
          <p:spPr>
            <a:xfrm rot="5400000">
              <a:off x="2299796" y="2874343"/>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bg2"/>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pic>
          <p:nvPicPr>
            <p:cNvPr id="290" name="Image" descr="Image"/>
            <p:cNvPicPr>
              <a:picLocks noChangeAspect="1"/>
            </p:cNvPicPr>
            <p:nvPr/>
          </p:nvPicPr>
          <p:blipFill>
            <a:blip r:embed="rId5"/>
            <a:stretch>
              <a:fillRect/>
            </a:stretch>
          </p:blipFill>
          <p:spPr>
            <a:xfrm>
              <a:off x="1390754" y="0"/>
              <a:ext cx="2504828" cy="2668350"/>
            </a:xfrm>
            <a:prstGeom prst="rect">
              <a:avLst/>
            </a:prstGeom>
            <a:ln w="12700" cap="flat">
              <a:noFill/>
              <a:miter lim="400000"/>
            </a:ln>
            <a:effectLst/>
          </p:spPr>
        </p:pic>
      </p:grpSp>
      <p:pic>
        <p:nvPicPr>
          <p:cNvPr id="28" name="Image" descr="Image">
            <a:extLst>
              <a:ext uri="{FF2B5EF4-FFF2-40B4-BE49-F238E27FC236}">
                <a16:creationId xmlns:a16="http://schemas.microsoft.com/office/drawing/2014/main" id="{440D33EB-6DD1-0A43-A1FC-139143252A64}"/>
              </a:ext>
            </a:extLst>
          </p:cNvPr>
          <p:cNvPicPr>
            <a:picLocks noChangeAspect="1"/>
          </p:cNvPicPr>
          <p:nvPr/>
        </p:nvPicPr>
        <p:blipFill>
          <a:blip r:embed="rId6"/>
          <a:stretch>
            <a:fillRect/>
          </a:stretch>
        </p:blipFill>
        <p:spPr>
          <a:xfrm>
            <a:off x="19609301" y="6057659"/>
            <a:ext cx="3618560" cy="2471436"/>
          </a:xfrm>
          <a:prstGeom prst="rect">
            <a:avLst/>
          </a:prstGeom>
          <a:ln w="12700">
            <a:miter lim="400000"/>
          </a:ln>
        </p:spPr>
      </p:pic>
      <p:pic>
        <p:nvPicPr>
          <p:cNvPr id="27" name="Picture 26">
            <a:extLst>
              <a:ext uri="{FF2B5EF4-FFF2-40B4-BE49-F238E27FC236}">
                <a16:creationId xmlns:a16="http://schemas.microsoft.com/office/drawing/2014/main" id="{6776FEDA-35CC-2B4A-BED2-D607E52B6E1B}"/>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826543" y="12837971"/>
            <a:ext cx="1488607" cy="487823"/>
          </a:xfrm>
          <a:prstGeom prst="rect">
            <a:avLst/>
          </a:prstGeom>
        </p:spPr>
      </p:pic>
      <p:pic>
        <p:nvPicPr>
          <p:cNvPr id="30" name="Picture 29">
            <a:extLst>
              <a:ext uri="{FF2B5EF4-FFF2-40B4-BE49-F238E27FC236}">
                <a16:creationId xmlns:a16="http://schemas.microsoft.com/office/drawing/2014/main" id="{6F8870CE-02F0-B141-9066-89A2CF8A7A0D}"/>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94459" y="12773919"/>
            <a:ext cx="1488607" cy="942081"/>
          </a:xfrm>
          <a:prstGeom prst="rect">
            <a:avLst/>
          </a:prstGeom>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F1C2286A-3E95-2542-9BD1-F708C3AB450F}"/>
              </a:ext>
            </a:extLst>
          </p:cNvPr>
          <p:cNvSpPr/>
          <p:nvPr/>
        </p:nvSpPr>
        <p:spPr>
          <a:xfrm>
            <a:off x="6524751" y="337020"/>
            <a:ext cx="12403249"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3" name="WHAT ARE WE GOING TO LEARN?">
            <a:extLst>
              <a:ext uri="{FF2B5EF4-FFF2-40B4-BE49-F238E27FC236}">
                <a16:creationId xmlns:a16="http://schemas.microsoft.com/office/drawing/2014/main" id="{0C3B5FD7-26D1-ED44-83A3-09815FDCE05B}"/>
              </a:ext>
            </a:extLst>
          </p:cNvPr>
          <p:cNvSpPr txBox="1"/>
          <p:nvPr/>
        </p:nvSpPr>
        <p:spPr>
          <a:xfrm>
            <a:off x="9928734" y="549987"/>
            <a:ext cx="4983737" cy="87203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5000">
                <a:solidFill>
                  <a:srgbClr val="00213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5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rPr>
              <a:t>TRANSMISSION</a:t>
            </a:r>
          </a:p>
        </p:txBody>
      </p:sp>
      <p:sp>
        <p:nvSpPr>
          <p:cNvPr id="4" name="TextBox 3">
            <a:extLst>
              <a:ext uri="{FF2B5EF4-FFF2-40B4-BE49-F238E27FC236}">
                <a16:creationId xmlns:a16="http://schemas.microsoft.com/office/drawing/2014/main" id="{0EA40900-03A4-C54E-BE7D-1D4106E0D162}"/>
              </a:ext>
            </a:extLst>
          </p:cNvPr>
          <p:cNvSpPr txBox="1"/>
          <p:nvPr/>
        </p:nvSpPr>
        <p:spPr>
          <a:xfrm>
            <a:off x="1583015" y="3948019"/>
            <a:ext cx="21217965" cy="9235440"/>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Gill Sans"/>
              <a:ea typeface="Gill Sans"/>
              <a:cs typeface="Gill Sans"/>
              <a:sym typeface="Gill Sans"/>
            </a:endParaRPr>
          </a:p>
        </p:txBody>
      </p:sp>
      <p:sp>
        <p:nvSpPr>
          <p:cNvPr id="5" name="TextBox 4">
            <a:extLst>
              <a:ext uri="{FF2B5EF4-FFF2-40B4-BE49-F238E27FC236}">
                <a16:creationId xmlns:a16="http://schemas.microsoft.com/office/drawing/2014/main" id="{7BAD502F-43EB-EC40-A184-3B6B548B604F}"/>
              </a:ext>
            </a:extLst>
          </p:cNvPr>
          <p:cNvSpPr txBox="1"/>
          <p:nvPr/>
        </p:nvSpPr>
        <p:spPr>
          <a:xfrm>
            <a:off x="2446638" y="5167971"/>
            <a:ext cx="9478662" cy="6588000"/>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 </a:t>
            </a:r>
          </a:p>
          <a:p>
            <a:pPr marL="514350" marR="0" indent="-514350" algn="l" defTabSz="825500" rtl="0" fontAlgn="auto" latinLnBrk="0" hangingPunct="0">
              <a:lnSpc>
                <a:spcPct val="100000"/>
              </a:lnSpc>
              <a:spcBef>
                <a:spcPts val="0"/>
              </a:spcBef>
              <a:spcAft>
                <a:spcPts val="0"/>
              </a:spcAft>
              <a:buClrTx/>
              <a:buSzTx/>
              <a:buFont typeface="+mj-lt"/>
              <a:buAutoNum type="arabicPeriod"/>
              <a:tabLst/>
            </a:pPr>
            <a:r>
              <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Then droplets are given out from his mouth or nose</a:t>
            </a:r>
          </a:p>
          <a:p>
            <a:pPr marL="514350" marR="0" indent="-514350" algn="l" defTabSz="825500" rtl="0" fontAlgn="auto" latinLnBrk="0" hangingPunct="0">
              <a:lnSpc>
                <a:spcPct val="100000"/>
              </a:lnSpc>
              <a:spcBef>
                <a:spcPts val="0"/>
              </a:spcBef>
              <a:spcAft>
                <a:spcPts val="0"/>
              </a:spcAft>
              <a:buClrTx/>
              <a:buSzTx/>
              <a:buFont typeface="+mj-lt"/>
              <a:buAutoNum type="arabicPeriod"/>
              <a:tabLst/>
            </a:pPr>
            <a:r>
              <a:rPr lang="en-US" sz="3600" b="0" dirty="0">
                <a:latin typeface="Arial" panose="020B0604020202020204" pitchFamily="34" charset="0"/>
                <a:cs typeface="Arial" panose="020B0604020202020204" pitchFamily="34" charset="0"/>
              </a:rPr>
              <a:t>These droplets carry the virus with them</a:t>
            </a:r>
          </a:p>
          <a:p>
            <a:pPr marL="514350" marR="0" indent="-514350" algn="l" defTabSz="825500" rtl="0" fontAlgn="auto" latinLnBrk="0" hangingPunct="0">
              <a:lnSpc>
                <a:spcPct val="100000"/>
              </a:lnSpc>
              <a:spcBef>
                <a:spcPts val="0"/>
              </a:spcBef>
              <a:spcAft>
                <a:spcPts val="0"/>
              </a:spcAft>
              <a:buClrTx/>
              <a:buSzTx/>
              <a:buFont typeface="+mj-lt"/>
              <a:buAutoNum type="arabicPeriod"/>
              <a:tabLst/>
            </a:pPr>
            <a:r>
              <a:rPr lang="en-US" sz="3600" b="0" dirty="0">
                <a:latin typeface="Arial" panose="020B0604020202020204" pitchFamily="34" charset="0"/>
                <a:cs typeface="Arial" panose="020B0604020202020204" pitchFamily="34" charset="0"/>
              </a:rPr>
              <a:t>If you are anywhere near this person, the droplets are likely to fall on you and then enter your system through your nose, mouth or eyes.</a:t>
            </a:r>
          </a:p>
          <a:p>
            <a:pPr marL="0" marR="0" indent="0" algn="ctr" defTabSz="825500" rtl="0" fontAlgn="auto" latinLnBrk="0" hangingPunct="0">
              <a:lnSpc>
                <a:spcPct val="100000"/>
              </a:lnSpc>
              <a:spcBef>
                <a:spcPts val="0"/>
              </a:spcBef>
              <a:spcAft>
                <a:spcPts val="0"/>
              </a:spcAft>
              <a:buClrTx/>
              <a:buSzTx/>
              <a:buFontTx/>
              <a:buNone/>
              <a:tabLst/>
            </a:pPr>
            <a:endParaRPr lang="en-US" sz="3600" b="0" dirty="0">
              <a:latin typeface="Arial" panose="020B0604020202020204" pitchFamily="34" charset="0"/>
              <a:cs typeface="Arial" panose="020B0604020202020204" pitchFamily="34" charset="0"/>
            </a:endParaRPr>
          </a:p>
          <a:p>
            <a:pPr marL="0" marR="0" indent="0" algn="ctr" defTabSz="825500" rtl="0" fontAlgn="auto" latinLnBrk="0" hangingPunct="0">
              <a:lnSpc>
                <a:spcPct val="100000"/>
              </a:lnSpc>
              <a:spcBef>
                <a:spcPts val="0"/>
              </a:spcBef>
              <a:spcAft>
                <a:spcPts val="0"/>
              </a:spcAft>
              <a:buClrTx/>
              <a:buSzTx/>
              <a:buFontTx/>
              <a:buNone/>
              <a:tabLst/>
            </a:pPr>
            <a:endParaRPr lang="en-US" sz="3600" b="0" dirty="0">
              <a:latin typeface="Arial" panose="020B0604020202020204" pitchFamily="34" charset="0"/>
              <a:cs typeface="Arial" panose="020B0604020202020204" pitchFamily="34" charset="0"/>
            </a:endParaRPr>
          </a:p>
        </p:txBody>
      </p:sp>
      <p:sp>
        <p:nvSpPr>
          <p:cNvPr id="7" name="Rounded Rectangle">
            <a:extLst>
              <a:ext uri="{FF2B5EF4-FFF2-40B4-BE49-F238E27FC236}">
                <a16:creationId xmlns:a16="http://schemas.microsoft.com/office/drawing/2014/main" id="{C840E6F3-BAAA-734D-BD21-2F8AD9614534}"/>
              </a:ext>
            </a:extLst>
          </p:cNvPr>
          <p:cNvSpPr/>
          <p:nvPr/>
        </p:nvSpPr>
        <p:spPr>
          <a:xfrm>
            <a:off x="6504634" y="2176155"/>
            <a:ext cx="12403249" cy="1847235"/>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r>
              <a:rPr lang="en-US" sz="4400" dirty="0">
                <a:latin typeface="Arial" panose="020B0604020202020204" pitchFamily="34" charset="0"/>
                <a:cs typeface="Arial" panose="020B0604020202020204" pitchFamily="34" charset="0"/>
              </a:rPr>
              <a:t>An infected person coughs or sneezes</a:t>
            </a:r>
          </a:p>
        </p:txBody>
      </p:sp>
      <p:pic>
        <p:nvPicPr>
          <p:cNvPr id="10" name="illustrations-01.png" descr="illustrations-01.png">
            <a:extLst>
              <a:ext uri="{FF2B5EF4-FFF2-40B4-BE49-F238E27FC236}">
                <a16:creationId xmlns:a16="http://schemas.microsoft.com/office/drawing/2014/main" id="{7A1045F0-0659-A340-8D82-4FCFE0830306}"/>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3626656" y="1532243"/>
            <a:ext cx="2888647" cy="2530488"/>
          </a:xfrm>
          <a:prstGeom prst="rect">
            <a:avLst/>
          </a:prstGeom>
          <a:ln w="12700" cap="flat">
            <a:noFill/>
            <a:miter lim="400000"/>
          </a:ln>
          <a:effectLst/>
        </p:spPr>
      </p:pic>
      <p:pic>
        <p:nvPicPr>
          <p:cNvPr id="11" name="Image" descr="Image">
            <a:extLst>
              <a:ext uri="{FF2B5EF4-FFF2-40B4-BE49-F238E27FC236}">
                <a16:creationId xmlns:a16="http://schemas.microsoft.com/office/drawing/2014/main" id="{5EAC5E88-17DE-3141-B736-1272455DE60D}"/>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637355" y="3041313"/>
            <a:ext cx="749266" cy="731078"/>
          </a:xfrm>
          <a:prstGeom prst="rect">
            <a:avLst/>
          </a:prstGeom>
          <a:ln w="12700" cap="flat">
            <a:noFill/>
            <a:miter lim="400000"/>
          </a:ln>
          <a:effectLst>
            <a:outerShdw dist="25400" dir="5400000" rotWithShape="0">
              <a:srgbClr val="000000"/>
            </a:outerShdw>
          </a:effectLst>
        </p:spPr>
      </p:pic>
      <p:pic>
        <p:nvPicPr>
          <p:cNvPr id="12" name="Image" descr="Image">
            <a:extLst>
              <a:ext uri="{FF2B5EF4-FFF2-40B4-BE49-F238E27FC236}">
                <a16:creationId xmlns:a16="http://schemas.microsoft.com/office/drawing/2014/main" id="{59354DCE-5A35-C14F-B0ED-8DE184952E6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709137" y="3469049"/>
            <a:ext cx="989458" cy="965440"/>
          </a:xfrm>
          <a:prstGeom prst="rect">
            <a:avLst/>
          </a:prstGeom>
          <a:ln w="12700" cap="flat">
            <a:noFill/>
            <a:miter lim="400000"/>
          </a:ln>
          <a:effectLst>
            <a:outerShdw dist="25400" dir="5400000" rotWithShape="0">
              <a:srgbClr val="000000"/>
            </a:outerShdw>
          </a:effectLst>
        </p:spPr>
      </p:pic>
      <p:pic>
        <p:nvPicPr>
          <p:cNvPr id="13" name="Image" descr="Image">
            <a:extLst>
              <a:ext uri="{FF2B5EF4-FFF2-40B4-BE49-F238E27FC236}">
                <a16:creationId xmlns:a16="http://schemas.microsoft.com/office/drawing/2014/main" id="{666FE585-7945-7A47-9EB9-ACE819DF4B1D}"/>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698595" y="3851402"/>
            <a:ext cx="560207" cy="546609"/>
          </a:xfrm>
          <a:prstGeom prst="rect">
            <a:avLst/>
          </a:prstGeom>
          <a:ln w="12700" cap="flat">
            <a:noFill/>
            <a:miter lim="400000"/>
          </a:ln>
          <a:effectLst>
            <a:outerShdw dist="25400" dir="5400000" rotWithShape="0">
              <a:srgbClr val="000000"/>
            </a:outerShdw>
          </a:effectLst>
        </p:spPr>
      </p:pic>
      <p:pic>
        <p:nvPicPr>
          <p:cNvPr id="14" name="Image" descr="Image">
            <a:extLst>
              <a:ext uri="{FF2B5EF4-FFF2-40B4-BE49-F238E27FC236}">
                <a16:creationId xmlns:a16="http://schemas.microsoft.com/office/drawing/2014/main" id="{1516BECC-DD59-0C42-9318-A6B665537FCF}"/>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259985" y="4404877"/>
            <a:ext cx="560207" cy="546609"/>
          </a:xfrm>
          <a:prstGeom prst="rect">
            <a:avLst/>
          </a:prstGeom>
          <a:ln w="12700" cap="flat">
            <a:noFill/>
            <a:miter lim="400000"/>
          </a:ln>
          <a:effectLst>
            <a:outerShdw dist="25400" dir="5400000" rotWithShape="0">
              <a:srgbClr val="000000"/>
            </a:outerShdw>
          </a:effectLst>
        </p:spPr>
      </p:pic>
      <p:pic>
        <p:nvPicPr>
          <p:cNvPr id="15" name="Image" descr="Image">
            <a:extLst>
              <a:ext uri="{FF2B5EF4-FFF2-40B4-BE49-F238E27FC236}">
                <a16:creationId xmlns:a16="http://schemas.microsoft.com/office/drawing/2014/main" id="{7391D5DB-66F3-634F-9347-E59A8F73BE2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6921360" y="4487158"/>
            <a:ext cx="560207" cy="546609"/>
          </a:xfrm>
          <a:prstGeom prst="rect">
            <a:avLst/>
          </a:prstGeom>
          <a:ln w="12700" cap="flat">
            <a:noFill/>
            <a:miter lim="400000"/>
          </a:ln>
          <a:effectLst>
            <a:outerShdw dist="25400" dir="5400000" rotWithShape="0">
              <a:srgbClr val="000000"/>
            </a:outerShdw>
          </a:effectLst>
        </p:spPr>
      </p:pic>
      <p:pic>
        <p:nvPicPr>
          <p:cNvPr id="16" name="Image" descr="Image">
            <a:extLst>
              <a:ext uri="{FF2B5EF4-FFF2-40B4-BE49-F238E27FC236}">
                <a16:creationId xmlns:a16="http://schemas.microsoft.com/office/drawing/2014/main" id="{64AC0648-1E48-6946-AD1E-8807F480C13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6394095" y="4986348"/>
            <a:ext cx="749266" cy="731078"/>
          </a:xfrm>
          <a:prstGeom prst="rect">
            <a:avLst/>
          </a:prstGeom>
          <a:ln w="12700" cap="flat">
            <a:noFill/>
            <a:miter lim="400000"/>
          </a:ln>
          <a:effectLst>
            <a:outerShdw dist="25400" dir="5400000" rotWithShape="0">
              <a:srgbClr val="000000"/>
            </a:outerShdw>
          </a:effectLst>
        </p:spPr>
      </p:pic>
      <p:pic>
        <p:nvPicPr>
          <p:cNvPr id="17" name="Image" descr="Image">
            <a:extLst>
              <a:ext uri="{FF2B5EF4-FFF2-40B4-BE49-F238E27FC236}">
                <a16:creationId xmlns:a16="http://schemas.microsoft.com/office/drawing/2014/main" id="{923D2BBF-205B-9644-8D79-B5AC019B19C5}"/>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175466" y="4910752"/>
            <a:ext cx="989458" cy="965440"/>
          </a:xfrm>
          <a:prstGeom prst="rect">
            <a:avLst/>
          </a:prstGeom>
          <a:ln w="12700" cap="flat">
            <a:noFill/>
            <a:miter lim="400000"/>
          </a:ln>
          <a:effectLst>
            <a:outerShdw dist="25400" dir="5400000" rotWithShape="0">
              <a:srgbClr val="000000"/>
            </a:outerShdw>
          </a:effectLst>
        </p:spPr>
      </p:pic>
      <p:pic>
        <p:nvPicPr>
          <p:cNvPr id="18" name="Image" descr="Image">
            <a:extLst>
              <a:ext uri="{FF2B5EF4-FFF2-40B4-BE49-F238E27FC236}">
                <a16:creationId xmlns:a16="http://schemas.microsoft.com/office/drawing/2014/main" id="{1B8EA899-E271-0946-994E-CAF7FF656B3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691965" y="3996701"/>
            <a:ext cx="662362" cy="646284"/>
          </a:xfrm>
          <a:prstGeom prst="rect">
            <a:avLst/>
          </a:prstGeom>
          <a:ln w="12700" cap="flat">
            <a:noFill/>
            <a:miter lim="400000"/>
          </a:ln>
          <a:effectLst>
            <a:outerShdw dist="25400" dir="5400000" rotWithShape="0">
              <a:srgbClr val="000000"/>
            </a:outerShdw>
          </a:effectLst>
        </p:spPr>
      </p:pic>
      <p:pic>
        <p:nvPicPr>
          <p:cNvPr id="21" name="Image" descr="Image">
            <a:extLst>
              <a:ext uri="{FF2B5EF4-FFF2-40B4-BE49-F238E27FC236}">
                <a16:creationId xmlns:a16="http://schemas.microsoft.com/office/drawing/2014/main" id="{BEECE877-2D5C-C04A-9E3D-9FDADF948F90}"/>
              </a:ext>
            </a:extLst>
          </p:cNvPr>
          <p:cNvPicPr>
            <a:picLocks noChangeAspect="1"/>
          </p:cNvPicPr>
          <p:nvPr/>
        </p:nvPicPr>
        <p:blipFill>
          <a:blip r:embed="rId8"/>
          <a:stretch>
            <a:fillRect/>
          </a:stretch>
        </p:blipFill>
        <p:spPr>
          <a:xfrm rot="2542682">
            <a:off x="21592056" y="6127524"/>
            <a:ext cx="1786721" cy="2685250"/>
          </a:xfrm>
          <a:prstGeom prst="rect">
            <a:avLst/>
          </a:prstGeom>
          <a:ln w="12700" cap="flat">
            <a:noFill/>
            <a:miter lim="400000"/>
          </a:ln>
          <a:effectLst/>
        </p:spPr>
      </p:pic>
      <p:pic>
        <p:nvPicPr>
          <p:cNvPr id="19" name="Image" descr="Image">
            <a:extLst>
              <a:ext uri="{FF2B5EF4-FFF2-40B4-BE49-F238E27FC236}">
                <a16:creationId xmlns:a16="http://schemas.microsoft.com/office/drawing/2014/main" id="{199C2249-A366-F04A-A36B-3BF8DC38ACF4}"/>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8241883" y="4650735"/>
            <a:ext cx="662362" cy="646284"/>
          </a:xfrm>
          <a:prstGeom prst="rect">
            <a:avLst/>
          </a:prstGeom>
          <a:ln w="12700" cap="flat">
            <a:noFill/>
            <a:miter lim="400000"/>
          </a:ln>
          <a:effectLst>
            <a:outerShdw dist="25400" dir="5400000" rotWithShape="0">
              <a:srgbClr val="000000"/>
            </a:outerShdw>
          </a:effectLst>
        </p:spPr>
      </p:pic>
      <p:pic>
        <p:nvPicPr>
          <p:cNvPr id="20" name="illustrations-02.png" descr="illustrations-02.png">
            <a:extLst>
              <a:ext uri="{FF2B5EF4-FFF2-40B4-BE49-F238E27FC236}">
                <a16:creationId xmlns:a16="http://schemas.microsoft.com/office/drawing/2014/main" id="{EAAD332E-C3DC-554C-A3C5-5242AAD11BF4}"/>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8849911" y="1640889"/>
            <a:ext cx="2535332" cy="2352750"/>
          </a:xfrm>
          <a:prstGeom prst="rect">
            <a:avLst/>
          </a:prstGeom>
          <a:ln w="12700" cap="flat">
            <a:noFill/>
            <a:miter lim="400000"/>
          </a:ln>
          <a:effectLst/>
        </p:spPr>
      </p:pic>
      <p:sp>
        <p:nvSpPr>
          <p:cNvPr id="6" name="TextBox 5">
            <a:extLst>
              <a:ext uri="{FF2B5EF4-FFF2-40B4-BE49-F238E27FC236}">
                <a16:creationId xmlns:a16="http://schemas.microsoft.com/office/drawing/2014/main" id="{8DE8211A-B00A-ED47-ADB4-0FFBFB97A4B4}"/>
              </a:ext>
            </a:extLst>
          </p:cNvPr>
          <p:cNvSpPr txBox="1"/>
          <p:nvPr/>
        </p:nvSpPr>
        <p:spPr>
          <a:xfrm>
            <a:off x="12476148" y="4897674"/>
            <a:ext cx="9461212" cy="6855778"/>
          </a:xfrm>
          <a:prstGeom prst="round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742950" marR="0" indent="-742950" algn="l" defTabSz="825500" rtl="0" fontAlgn="auto" latinLnBrk="0" hangingPunct="0">
              <a:lnSpc>
                <a:spcPct val="100000"/>
              </a:lnSpc>
              <a:spcBef>
                <a:spcPts val="0"/>
              </a:spcBef>
              <a:spcAft>
                <a:spcPts val="0"/>
              </a:spcAft>
              <a:buClrTx/>
              <a:buSzTx/>
              <a:buFont typeface="+mj-lt"/>
              <a:buAutoNum type="arabicPeriod"/>
              <a:tabLst/>
            </a:pPr>
            <a:endPar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a:p>
            <a:pPr marL="463550" marR="0" indent="-463550" algn="l" defTabSz="825500" rtl="0" fontAlgn="auto" latinLnBrk="0" hangingPunct="0">
              <a:lnSpc>
                <a:spcPct val="100000"/>
              </a:lnSpc>
              <a:spcBef>
                <a:spcPts val="0"/>
              </a:spcBef>
              <a:spcAft>
                <a:spcPts val="0"/>
              </a:spcAft>
              <a:buClrTx/>
              <a:buSzTx/>
              <a:buFont typeface="+mj-lt"/>
              <a:buAutoNum type="arabicPeriod"/>
            </a:pPr>
            <a:r>
              <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The cough or cold droplets carrying the virus  fall on a surface like bus handles, buttons, mobile, wood, cartons, table, etc.</a:t>
            </a:r>
          </a:p>
          <a:p>
            <a:pPr marL="463550" marR="0" indent="-463550" algn="l" defTabSz="825500" rtl="0" fontAlgn="auto" latinLnBrk="0" hangingPunct="0">
              <a:lnSpc>
                <a:spcPct val="100000"/>
              </a:lnSpc>
              <a:spcBef>
                <a:spcPts val="0"/>
              </a:spcBef>
              <a:spcAft>
                <a:spcPts val="0"/>
              </a:spcAft>
              <a:buClrTx/>
              <a:buSzTx/>
              <a:buFont typeface="+mj-lt"/>
              <a:buAutoNum type="arabicPeriod"/>
            </a:pPr>
            <a:r>
              <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When you touch that surface, the virus transfers to your hand</a:t>
            </a:r>
          </a:p>
          <a:p>
            <a:pPr marL="463550" marR="0" indent="-463550" algn="l" defTabSz="825500" rtl="0" fontAlgn="auto" latinLnBrk="0" hangingPunct="0">
              <a:lnSpc>
                <a:spcPct val="100000"/>
              </a:lnSpc>
              <a:spcBef>
                <a:spcPts val="0"/>
              </a:spcBef>
              <a:spcAft>
                <a:spcPts val="0"/>
              </a:spcAft>
              <a:buClrTx/>
              <a:buSzTx/>
              <a:buFont typeface="+mj-lt"/>
              <a:buAutoNum type="arabicPeriod"/>
            </a:pPr>
            <a:r>
              <a:rPr lang="en-US" sz="3600" b="0" dirty="0">
                <a:latin typeface="Arial" panose="020B0604020202020204" pitchFamily="34" charset="0"/>
                <a:cs typeface="Arial" panose="020B0604020202020204" pitchFamily="34" charset="0"/>
              </a:rPr>
              <a:t>When you touch the hand to your mouth or nose, the virus enters your body and makes you sick.</a:t>
            </a:r>
          </a:p>
          <a:p>
            <a:pPr marR="0" algn="l" defTabSz="825500" rtl="0" fontAlgn="auto" latinLnBrk="0" hangingPunct="0">
              <a:lnSpc>
                <a:spcPct val="100000"/>
              </a:lnSpc>
              <a:spcBef>
                <a:spcPts val="0"/>
              </a:spcBef>
              <a:spcAft>
                <a:spcPts val="0"/>
              </a:spcAft>
              <a:buClrTx/>
              <a:buSzTx/>
              <a:tabLst/>
            </a:pPr>
            <a:endParaRPr kumimoji="0" lang="en-US" sz="36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9" name="Left-Up Arrow 8">
            <a:extLst>
              <a:ext uri="{FF2B5EF4-FFF2-40B4-BE49-F238E27FC236}">
                <a16:creationId xmlns:a16="http://schemas.microsoft.com/office/drawing/2014/main" id="{77E50B4D-A95D-6248-9072-9888153898CA}"/>
              </a:ext>
            </a:extLst>
          </p:cNvPr>
          <p:cNvSpPr/>
          <p:nvPr/>
        </p:nvSpPr>
        <p:spPr>
          <a:xfrm rot="13461198">
            <a:off x="11015388" y="3702987"/>
            <a:ext cx="2353221" cy="2343845"/>
          </a:xfrm>
          <a:prstGeom prst="leftUpArrow">
            <a:avLst>
              <a:gd name="adj1" fmla="val 16780"/>
              <a:gd name="adj2" fmla="val 25000"/>
              <a:gd name="adj3" fmla="val 25000"/>
            </a:avLst>
          </a:prstGeom>
          <a:solidFill>
            <a:schemeClr val="accent1">
              <a:lumMod val="60000"/>
              <a:lumOff val="4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200" b="0" i="0" u="none" strike="noStrike" cap="none" spc="0" normalizeH="0" baseline="0">
              <a:ln>
                <a:noFill/>
              </a:ln>
              <a:solidFill>
                <a:srgbClr val="FFFFFF"/>
              </a:solidFill>
              <a:effectLst/>
              <a:uFillTx/>
              <a:latin typeface="+mn-lt"/>
              <a:ea typeface="+mn-ea"/>
              <a:cs typeface="+mn-cs"/>
              <a:sym typeface="Gill Sans SemiBold"/>
            </a:endParaRPr>
          </a:p>
        </p:txBody>
      </p:sp>
      <p:pic>
        <p:nvPicPr>
          <p:cNvPr id="22" name="Picture 21">
            <a:extLst>
              <a:ext uri="{FF2B5EF4-FFF2-40B4-BE49-F238E27FC236}">
                <a16:creationId xmlns:a16="http://schemas.microsoft.com/office/drawing/2014/main" id="{CFE72AB8-F422-A84B-9A15-F664DCB71D96}"/>
              </a:ext>
            </a:extLst>
          </p:cNvPr>
          <p:cNvPicPr>
            <a:picLocks noChangeAspect="1"/>
          </p:cNvPicPr>
          <p:nvPr/>
        </p:nvPicPr>
        <p:blipFill>
          <a:blip r:embed="rId10" cstate="email">
            <a:extLst>
              <a:ext uri="{BEBA8EAE-BF5A-486C-A8C5-ECC9F3942E4B}">
                <a14:imgProps xmlns:a14="http://schemas.microsoft.com/office/drawing/2010/main">
                  <a14:imgLayer r:embed="rId11">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60C26BBB-1506-F648-B4AB-1B7AF7A0710F}"/>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814017968"/>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VID-19 AV with Hindi VO.mp4" descr="COVID-19 AV with Hindi VO.mp4">
            <a:hlinkClick r:id="" action="ppaction://media"/>
            <a:extLst>
              <a:ext uri="{FF2B5EF4-FFF2-40B4-BE49-F238E27FC236}">
                <a16:creationId xmlns:a16="http://schemas.microsoft.com/office/drawing/2014/main" id="{0A2040AE-3599-2B49-987A-A9C80277562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50720" y="735329"/>
            <a:ext cx="20634960" cy="11607165"/>
          </a:xfrm>
          <a:prstGeom prst="rect">
            <a:avLst/>
          </a:prstGeom>
        </p:spPr>
      </p:pic>
      <p:pic>
        <p:nvPicPr>
          <p:cNvPr id="4" name="Picture 3">
            <a:extLst>
              <a:ext uri="{FF2B5EF4-FFF2-40B4-BE49-F238E27FC236}">
                <a16:creationId xmlns:a16="http://schemas.microsoft.com/office/drawing/2014/main" id="{D832A17D-1255-1B4F-8478-AB86D076CFBE}"/>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5" name="Picture 4">
            <a:extLst>
              <a:ext uri="{FF2B5EF4-FFF2-40B4-BE49-F238E27FC236}">
                <a16:creationId xmlns:a16="http://schemas.microsoft.com/office/drawing/2014/main" id="{A01DDCC4-6147-CA49-9DE2-F1CFA06EF3F5}"/>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891698031"/>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302400" y="1322510"/>
              <a:ext cx="627947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r>
                <a:rPr b="0" dirty="0">
                  <a:latin typeface="Arial" panose="020B0604020202020204" pitchFamily="34" charset="0"/>
                  <a:cs typeface="Arial" panose="020B0604020202020204" pitchFamily="34" charset="0"/>
                </a:rPr>
                <a:t>PREVENTION - WHAT TO DO?</a:t>
              </a:r>
            </a:p>
          </p:txBody>
        </p:sp>
        <p:sp>
          <p:nvSpPr>
            <p:cNvPr id="360" name="Rounded Rectangle"/>
            <p:cNvSpPr/>
            <p:nvPr/>
          </p:nvSpPr>
          <p:spPr>
            <a:xfrm>
              <a:off x="470417" y="0"/>
              <a:ext cx="6638163"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61" name="WHAT ARE WE GOING TO LEARN?"/>
            <p:cNvSpPr txBox="1"/>
            <p:nvPr/>
          </p:nvSpPr>
          <p:spPr>
            <a:xfrm>
              <a:off x="1296829" y="212966"/>
              <a:ext cx="4985338"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b="0" dirty="0">
                  <a:solidFill>
                    <a:schemeClr val="bg1"/>
                  </a:solidFill>
                  <a:latin typeface="Arial" panose="020B0604020202020204" pitchFamily="34" charset="0"/>
                  <a:cs typeface="Arial" panose="020B0604020202020204" pitchFamily="34" charset="0"/>
                </a:rPr>
                <a:t>HAND HYGIENE</a:t>
              </a: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587361" y="4473218"/>
            <a:ext cx="20094997" cy="3711189"/>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998995" y="7985343"/>
              <a:ext cx="2507097" cy="202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sz="12500" b="0" dirty="0">
                  <a:solidFill>
                    <a:sysClr val="windowText" lastClr="000000"/>
                  </a:solidFill>
                  <a:latin typeface="Arial" panose="020B0604020202020204" pitchFamily="34" charset="0"/>
                  <a:cs typeface="Arial" panose="020B0604020202020204" pitchFamily="34" charset="0"/>
                </a:rPr>
                <a:t>DO</a:t>
              </a: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050188"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71" name="DON’T"/>
            <p:cNvSpPr txBox="1"/>
            <p:nvPr/>
          </p:nvSpPr>
          <p:spPr>
            <a:xfrm>
              <a:off x="1659486" y="9134695"/>
              <a:ext cx="6336670" cy="2026196"/>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sz="12500" b="0" dirty="0">
                  <a:solidFill>
                    <a:schemeClr val="bg1"/>
                  </a:solidFill>
                  <a:latin typeface="Arial" panose="020B0604020202020204" pitchFamily="34" charset="0"/>
                  <a:cs typeface="Arial" panose="020B0604020202020204" pitchFamily="34" charset="0"/>
                </a:rPr>
                <a:t>DO</a:t>
              </a:r>
              <a:r>
                <a:rPr lang="en-US" sz="12500" b="0" dirty="0">
                  <a:solidFill>
                    <a:schemeClr val="bg1"/>
                  </a:solidFill>
                  <a:latin typeface="Arial" panose="020B0604020202020204" pitchFamily="34" charset="0"/>
                  <a:cs typeface="Arial" panose="020B0604020202020204" pitchFamily="34" charset="0"/>
                </a:rPr>
                <a:t> </a:t>
              </a:r>
              <a:r>
                <a:rPr sz="12500" b="0" dirty="0">
                  <a:solidFill>
                    <a:schemeClr val="bg1"/>
                  </a:solidFill>
                  <a:latin typeface="Arial" panose="020B0604020202020204" pitchFamily="34" charset="0"/>
                  <a:cs typeface="Arial" panose="020B0604020202020204" pitchFamily="34" charset="0"/>
                </a:rPr>
                <a:t>N</a:t>
              </a:r>
              <a:r>
                <a:rPr lang="en-US" sz="12500" b="0" dirty="0">
                  <a:solidFill>
                    <a:schemeClr val="bg1"/>
                  </a:solidFill>
                  <a:latin typeface="Arial" panose="020B0604020202020204" pitchFamily="34" charset="0"/>
                  <a:cs typeface="Arial" panose="020B0604020202020204" pitchFamily="34" charset="0"/>
                </a:rPr>
                <a:t>O</a:t>
              </a:r>
              <a:r>
                <a:rPr sz="12500" b="0" dirty="0">
                  <a:solidFill>
                    <a:schemeClr val="bg1"/>
                  </a:solidFill>
                  <a:latin typeface="Arial" panose="020B0604020202020204" pitchFamily="34" charset="0"/>
                  <a:cs typeface="Arial" panose="020B0604020202020204" pitchFamily="34" charset="0"/>
                </a:rPr>
                <a:t>T</a:t>
              </a: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604931" y="2724155"/>
            <a:ext cx="21493000" cy="1579920"/>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en-US" sz="3200" b="0" dirty="0">
                <a:solidFill>
                  <a:schemeClr val="tx1"/>
                </a:solidFill>
                <a:latin typeface="Arial" panose="020B0604020202020204" pitchFamily="34" charset="0"/>
                <a:cs typeface="Arial" panose="020B0604020202020204" pitchFamily="34" charset="0"/>
              </a:rPr>
              <a:t>Hand hygiene is a way of cleaning one's hands that substantially reduces potential pathogens (harmful germs) on the hands. Hand hygiene procedures include  hand washing with soap and water for at least 40 secs or  use of 70% alcohol-based hand rubs</a:t>
            </a:r>
            <a:endParaRPr kumimoji="0" lang="en-US" sz="3200" b="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Gill Sans"/>
            </a:endParaRPr>
          </a:p>
        </p:txBody>
      </p:sp>
      <p:sp>
        <p:nvSpPr>
          <p:cNvPr id="364" name="Wash your hands often with soap and water for 40 seconds especially…"/>
          <p:cNvSpPr txBox="1"/>
          <p:nvPr/>
        </p:nvSpPr>
        <p:spPr>
          <a:xfrm>
            <a:off x="6054484" y="4477022"/>
            <a:ext cx="10619886" cy="370357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indent="-230188" algn="l" defTabSz="914400">
              <a:spcBef>
                <a:spcPts val="1200"/>
              </a:spcBef>
              <a:buClr>
                <a:srgbClr val="000000"/>
              </a:buClr>
              <a:buSzPct val="85000"/>
              <a:buFontTx/>
              <a:buChar char="▪"/>
              <a:defRPr sz="2200" cap="all" spc="-83">
                <a:solidFill>
                  <a:srgbClr val="FFFFFF"/>
                </a:solidFill>
              </a:defRPr>
            </a:pPr>
            <a:r>
              <a:rPr lang="en-US" sz="2800" b="0" spc="-83" dirty="0">
                <a:solidFill>
                  <a:sysClr val="windowText" lastClr="000000"/>
                </a:solidFill>
                <a:latin typeface="Arial" panose="020B0604020202020204" pitchFamily="34" charset="0"/>
                <a:cs typeface="Arial" panose="020B0604020202020204" pitchFamily="34" charset="0"/>
              </a:rPr>
              <a:t>Wash your hands often with soap and water for 20 seconds especially after you have been in a public place, or after blowing your nose, coughing, or sneezing.</a:t>
            </a:r>
          </a:p>
          <a:p>
            <a:pPr marL="230188" indent="-230188" algn="l" defTabSz="914400">
              <a:spcBef>
                <a:spcPts val="1200"/>
              </a:spcBef>
              <a:buClr>
                <a:srgbClr val="000000"/>
              </a:buClr>
              <a:buSzPct val="85000"/>
              <a:buFontTx/>
              <a:buChar char="▪"/>
              <a:defRPr sz="2200" cap="all" spc="-83">
                <a:solidFill>
                  <a:srgbClr val="FFFFFF"/>
                </a:solidFill>
              </a:defRPr>
            </a:pPr>
            <a:r>
              <a:rPr lang="en-US" sz="2800" b="0" spc="-83" dirty="0">
                <a:solidFill>
                  <a:sysClr val="windowText" lastClr="000000"/>
                </a:solidFill>
                <a:latin typeface="Arial" panose="020B0604020202020204" pitchFamily="34" charset="0"/>
                <a:cs typeface="Arial" panose="020B0604020202020204" pitchFamily="34" charset="0"/>
              </a:rPr>
              <a:t>Use a hand sanitizer (at least 70% alcohol based)  if soap and water not  available cover all surfaces of your hands and rub them together until dry. (HANDWASHING VIDEO and SONG)</a:t>
            </a:r>
          </a:p>
        </p:txBody>
      </p:sp>
      <p:pic>
        <p:nvPicPr>
          <p:cNvPr id="365"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843594" y="5394132"/>
            <a:ext cx="5235047" cy="1463868"/>
          </a:xfrm>
          <a:prstGeom prst="rect">
            <a:avLst/>
          </a:prstGeom>
          <a:ln w="12700" cap="flat">
            <a:noFill/>
            <a:miter lim="400000"/>
          </a:ln>
          <a:effectLst>
            <a:outerShdw blurRad="63500" dist="25400" dir="5400000" rotWithShape="0">
              <a:srgbClr val="000000">
                <a:alpha val="50000"/>
              </a:srgbClr>
            </a:outerShdw>
          </a:effectLst>
        </p:spPr>
      </p:pic>
      <p:sp>
        <p:nvSpPr>
          <p:cNvPr id="369" name="touch your eyes, nose, and mouth with unwashed hands.…"/>
          <p:cNvSpPr txBox="1"/>
          <p:nvPr/>
        </p:nvSpPr>
        <p:spPr>
          <a:xfrm>
            <a:off x="8065477" y="8527993"/>
            <a:ext cx="9013703" cy="284180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457200" indent="-457200" algn="l" defTabSz="914400">
              <a:spcBef>
                <a:spcPts val="1200"/>
              </a:spcBef>
              <a:buClr>
                <a:schemeClr val="bg1"/>
              </a:buClr>
              <a:buSzPct val="85000"/>
              <a:buFont typeface="Wingdings" pitchFamily="2" charset="2"/>
              <a:buChar char="§"/>
              <a:defRPr sz="2200" cap="all" spc="-83">
                <a:solidFill>
                  <a:srgbClr val="FFFFFF"/>
                </a:solidFill>
              </a:defRPr>
            </a:pPr>
            <a:r>
              <a:rPr sz="2800" b="0" dirty="0">
                <a:solidFill>
                  <a:schemeClr val="bg1"/>
                </a:solidFill>
                <a:latin typeface="Arial" panose="020B0604020202020204" pitchFamily="34" charset="0"/>
                <a:cs typeface="Arial" panose="020B0604020202020204" pitchFamily="34" charset="0"/>
              </a:rPr>
              <a:t>touch your eyes, nose, and mouth with unwashed hands. </a:t>
            </a:r>
            <a:endParaRPr sz="2800" b="0" spc="-88" dirty="0">
              <a:solidFill>
                <a:schemeClr val="bg1"/>
              </a:solidFill>
              <a:latin typeface="Arial" panose="020B0604020202020204" pitchFamily="34" charset="0"/>
              <a:cs typeface="Arial" panose="020B0604020202020204" pitchFamily="34" charset="0"/>
            </a:endParaRPr>
          </a:p>
          <a:p>
            <a:pPr marL="457200" indent="-457200" algn="l" defTabSz="914400">
              <a:spcBef>
                <a:spcPts val="1200"/>
              </a:spcBef>
              <a:buClr>
                <a:schemeClr val="bg1"/>
              </a:buClr>
              <a:buSzPct val="85000"/>
              <a:buFont typeface="Wingdings" pitchFamily="2" charset="2"/>
              <a:buChar char="§"/>
              <a:defRPr sz="2200" cap="all" spc="-83">
                <a:solidFill>
                  <a:srgbClr val="FFFFFF"/>
                </a:solidFill>
              </a:defRPr>
            </a:pPr>
            <a:r>
              <a:rPr sz="2800" b="0" dirty="0">
                <a:solidFill>
                  <a:schemeClr val="bg1"/>
                </a:solidFill>
                <a:latin typeface="Arial" panose="020B0604020202020204" pitchFamily="34" charset="0"/>
                <a:cs typeface="Arial" panose="020B0604020202020204" pitchFamily="34" charset="0"/>
              </a:rPr>
              <a:t>touch  surfaces like door knobs and door bells, elevator buttons,</a:t>
            </a:r>
            <a:r>
              <a:rPr sz="2800" b="0" spc="-88" dirty="0">
                <a:solidFill>
                  <a:schemeClr val="bg1"/>
                </a:solidFill>
                <a:latin typeface="Arial" panose="020B0604020202020204" pitchFamily="34" charset="0"/>
                <a:cs typeface="Arial" panose="020B0604020202020204" pitchFamily="34" charset="0"/>
              </a:rPr>
              <a:t> </a:t>
            </a:r>
            <a:r>
              <a:rPr sz="2800" b="0" dirty="0">
                <a:solidFill>
                  <a:schemeClr val="bg1"/>
                </a:solidFill>
                <a:latin typeface="Arial" panose="020B0604020202020204" pitchFamily="34" charset="0"/>
                <a:cs typeface="Arial" panose="020B0604020202020204" pitchFamily="34" charset="0"/>
              </a:rPr>
              <a:t>handrails,  support handles, chair backs, ATM surfaces, mobiles, jeep handles </a:t>
            </a:r>
            <a:r>
              <a:rPr sz="2800" b="0" dirty="0" err="1">
                <a:solidFill>
                  <a:schemeClr val="bg1"/>
                </a:solidFill>
                <a:latin typeface="Arial" panose="020B0604020202020204" pitchFamily="34" charset="0"/>
                <a:cs typeface="Arial" panose="020B0604020202020204" pitchFamily="34" charset="0"/>
              </a:rPr>
              <a:t>etc</a:t>
            </a:r>
            <a:endParaRPr sz="2800" b="0" dirty="0">
              <a:solidFill>
                <a:schemeClr val="bg1"/>
              </a:solidFill>
              <a:latin typeface="Arial" panose="020B0604020202020204" pitchFamily="34" charset="0"/>
              <a:cs typeface="Arial" panose="020B0604020202020204" pitchFamily="34" charset="0"/>
            </a:endParaRPr>
          </a:p>
        </p:txBody>
      </p:sp>
      <p:pic>
        <p:nvPicPr>
          <p:cNvPr id="370"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7079180" y="9342783"/>
            <a:ext cx="5606073" cy="1724898"/>
          </a:xfrm>
          <a:prstGeom prst="rect">
            <a:avLst/>
          </a:prstGeom>
          <a:ln w="12700" cap="flat">
            <a:noFill/>
            <a:miter lim="400000"/>
          </a:ln>
          <a:effectLst/>
        </p:spPr>
      </p:pic>
      <p:sp>
        <p:nvSpPr>
          <p:cNvPr id="6" name="Slide Number Placeholder 5"/>
          <p:cNvSpPr>
            <a:spLocks noGrp="1"/>
          </p:cNvSpPr>
          <p:nvPr>
            <p:ph type="sldNum" sz="quarter" idx="2"/>
          </p:nvPr>
        </p:nvSpPr>
        <p:spPr/>
        <p:txBody>
          <a:bodyPr/>
          <a:lstStyle/>
          <a:p>
            <a:fld id="{86CB4B4D-7CA3-9044-876B-883B54F8677D}" type="slidenum">
              <a:rPr lang="en-IN" smtClean="0"/>
              <a:t>14</a:t>
            </a:fld>
            <a:endParaRPr lang="en-IN" dirty="0"/>
          </a:p>
        </p:txBody>
      </p:sp>
      <p:pic>
        <p:nvPicPr>
          <p:cNvPr id="19" name="Picture 18">
            <a:extLst>
              <a:ext uri="{FF2B5EF4-FFF2-40B4-BE49-F238E27FC236}">
                <a16:creationId xmlns:a16="http://schemas.microsoft.com/office/drawing/2014/main" id="{BD0B76F3-E636-F548-997E-886744C6406E}"/>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0" name="Picture 19">
            <a:extLst>
              <a:ext uri="{FF2B5EF4-FFF2-40B4-BE49-F238E27FC236}">
                <a16:creationId xmlns:a16="http://schemas.microsoft.com/office/drawing/2014/main" id="{6A7AC8A9-A018-2344-A602-D28AFCE3A45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2" name="Group"/>
          <p:cNvGrpSpPr/>
          <p:nvPr/>
        </p:nvGrpSpPr>
        <p:grpSpPr>
          <a:xfrm>
            <a:off x="8448180" y="359990"/>
            <a:ext cx="7578999" cy="2125425"/>
            <a:chOff x="0" y="0"/>
            <a:chExt cx="7578998" cy="2125423"/>
          </a:xfrm>
        </p:grpSpPr>
        <p:sp>
          <p:nvSpPr>
            <p:cNvPr id="358" name="Rounded Rectangle"/>
            <p:cNvSpPr/>
            <p:nvPr/>
          </p:nvSpPr>
          <p:spPr>
            <a:xfrm>
              <a:off x="0" y="1103798"/>
              <a:ext cx="7578998" cy="1021625"/>
            </a:xfrm>
            <a:prstGeom prst="roundRect">
              <a:avLst>
                <a:gd name="adj" fmla="val 18647"/>
              </a:avLst>
            </a:prstGeom>
            <a:solidFill>
              <a:schemeClr val="bg1">
                <a:lumMod val="85000"/>
              </a:schemeClr>
            </a:solidFill>
            <a:ln w="12700" cap="flat">
              <a:noFill/>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359" name="PREVENTION - WHAT TO DO?"/>
            <p:cNvSpPr txBox="1"/>
            <p:nvPr/>
          </p:nvSpPr>
          <p:spPr>
            <a:xfrm>
              <a:off x="302400" y="1322510"/>
              <a:ext cx="6279475" cy="595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lvl1pPr algn="l">
                <a:defRPr sz="3200" spc="96"/>
              </a:lvl1pPr>
            </a:lstStyle>
            <a:p>
              <a:r>
                <a:rPr b="0" dirty="0">
                  <a:latin typeface="Arial" panose="020B0604020202020204" pitchFamily="34" charset="0"/>
                  <a:cs typeface="Arial" panose="020B0604020202020204" pitchFamily="34" charset="0"/>
                </a:rPr>
                <a:t>PREVENTION - WHAT TO DO?</a:t>
              </a:r>
            </a:p>
          </p:txBody>
        </p:sp>
        <p:sp>
          <p:nvSpPr>
            <p:cNvPr id="360" name="Rounded Rectangle"/>
            <p:cNvSpPr/>
            <p:nvPr/>
          </p:nvSpPr>
          <p:spPr>
            <a:xfrm>
              <a:off x="470417" y="0"/>
              <a:ext cx="6638163"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61" name="WHAT ARE WE GOING TO LEARN?"/>
            <p:cNvSpPr txBox="1"/>
            <p:nvPr/>
          </p:nvSpPr>
          <p:spPr>
            <a:xfrm>
              <a:off x="1296829" y="212966"/>
              <a:ext cx="4985338"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b="0" dirty="0">
                  <a:solidFill>
                    <a:schemeClr val="bg1"/>
                  </a:solidFill>
                  <a:latin typeface="Arial" panose="020B0604020202020204" pitchFamily="34" charset="0"/>
                  <a:cs typeface="Arial" panose="020B0604020202020204" pitchFamily="34" charset="0"/>
                </a:rPr>
                <a:t>HAND HYGIENE</a:t>
              </a:r>
            </a:p>
          </p:txBody>
        </p:sp>
      </p:grpSp>
      <p:grpSp>
        <p:nvGrpSpPr>
          <p:cNvPr id="3" name="Group 2">
            <a:extLst>
              <a:ext uri="{FF2B5EF4-FFF2-40B4-BE49-F238E27FC236}">
                <a16:creationId xmlns:a16="http://schemas.microsoft.com/office/drawing/2014/main" id="{637869B4-BA88-1640-9842-DA97A1987175}"/>
              </a:ext>
            </a:extLst>
          </p:cNvPr>
          <p:cNvGrpSpPr/>
          <p:nvPr/>
        </p:nvGrpSpPr>
        <p:grpSpPr>
          <a:xfrm>
            <a:off x="2171701" y="4054650"/>
            <a:ext cx="20510658" cy="4129757"/>
            <a:chOff x="2346852" y="7142847"/>
            <a:chExt cx="20094997" cy="3711189"/>
          </a:xfrm>
        </p:grpSpPr>
        <p:sp>
          <p:nvSpPr>
            <p:cNvPr id="363" name="Rounded Rectangle"/>
            <p:cNvSpPr/>
            <p:nvPr/>
          </p:nvSpPr>
          <p:spPr>
            <a:xfrm>
              <a:off x="2346852" y="7142847"/>
              <a:ext cx="20094997" cy="3711189"/>
            </a:xfrm>
            <a:prstGeom prst="roundRect">
              <a:avLst>
                <a:gd name="adj" fmla="val 5678"/>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66" name="DO"/>
            <p:cNvSpPr txBox="1"/>
            <p:nvPr/>
          </p:nvSpPr>
          <p:spPr>
            <a:xfrm>
              <a:off x="2998995" y="7985343"/>
              <a:ext cx="2507097" cy="202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sz="12500" b="0" dirty="0">
                  <a:solidFill>
                    <a:sysClr val="windowText" lastClr="000000"/>
                  </a:solidFill>
                  <a:latin typeface="Arial" panose="020B0604020202020204" pitchFamily="34" charset="0"/>
                  <a:cs typeface="Arial" panose="020B0604020202020204" pitchFamily="34" charset="0"/>
                </a:rPr>
                <a:t>DO</a:t>
              </a:r>
            </a:p>
          </p:txBody>
        </p:sp>
      </p:grpSp>
      <p:grpSp>
        <p:nvGrpSpPr>
          <p:cNvPr id="4" name="Group 3">
            <a:extLst>
              <a:ext uri="{FF2B5EF4-FFF2-40B4-BE49-F238E27FC236}">
                <a16:creationId xmlns:a16="http://schemas.microsoft.com/office/drawing/2014/main" id="{4DF47BDD-82F6-7B4A-95DF-4AD2269281A3}"/>
              </a:ext>
            </a:extLst>
          </p:cNvPr>
          <p:cNvGrpSpPr/>
          <p:nvPr/>
        </p:nvGrpSpPr>
        <p:grpSpPr>
          <a:xfrm>
            <a:off x="1327559" y="8399717"/>
            <a:ext cx="22047743" cy="3251202"/>
            <a:chOff x="1168129" y="8522192"/>
            <a:chExt cx="22047743" cy="3251202"/>
          </a:xfrm>
          <a:solidFill>
            <a:schemeClr val="bg1">
              <a:lumMod val="85000"/>
            </a:schemeClr>
          </a:solidFill>
        </p:grpSpPr>
        <p:sp>
          <p:nvSpPr>
            <p:cNvPr id="368" name="Rounded Rectangle"/>
            <p:cNvSpPr/>
            <p:nvPr/>
          </p:nvSpPr>
          <p:spPr>
            <a:xfrm>
              <a:off x="1168129" y="8522192"/>
              <a:ext cx="22047743" cy="3251202"/>
            </a:xfrm>
            <a:prstGeom prst="roundRect">
              <a:avLst>
                <a:gd name="adj" fmla="val 6482"/>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dirty="0">
                <a:solidFill>
                  <a:schemeClr val="bg1"/>
                </a:solidFill>
                <a:latin typeface="Arial" panose="020B0604020202020204" pitchFamily="34" charset="0"/>
                <a:cs typeface="Arial" panose="020B0604020202020204" pitchFamily="34" charset="0"/>
              </a:endParaRPr>
            </a:p>
          </p:txBody>
        </p:sp>
        <p:sp>
          <p:nvSpPr>
            <p:cNvPr id="371" name="DON’T"/>
            <p:cNvSpPr txBox="1"/>
            <p:nvPr/>
          </p:nvSpPr>
          <p:spPr>
            <a:xfrm>
              <a:off x="1437477" y="9080833"/>
              <a:ext cx="6780702" cy="2133918"/>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chemeClr val="accent5">
                      <a:hueOff val="-82419"/>
                      <a:satOff val="-9513"/>
                      <a:lumOff val="-16343"/>
                    </a:schemeClr>
                  </a:solidFill>
                </a:defRPr>
              </a:lvl1pPr>
            </a:lstStyle>
            <a:p>
              <a:r>
                <a:rPr lang="en-IN" sz="6600" dirty="0">
                  <a:solidFill>
                    <a:schemeClr val="bg1"/>
                  </a:solidFill>
                  <a:latin typeface="Arial" panose="020B0604020202020204" pitchFamily="34" charset="0"/>
                  <a:cs typeface="Arial" panose="020B0604020202020204" pitchFamily="34" charset="0"/>
                </a:rPr>
                <a:t>1% SODIUM</a:t>
              </a:r>
            </a:p>
            <a:p>
              <a:r>
                <a:rPr lang="en-IN" sz="6600" dirty="0">
                  <a:solidFill>
                    <a:schemeClr val="bg1"/>
                  </a:solidFill>
                  <a:latin typeface="Arial" panose="020B0604020202020204" pitchFamily="34" charset="0"/>
                  <a:cs typeface="Arial" panose="020B0604020202020204" pitchFamily="34" charset="0"/>
                </a:rPr>
                <a:t>HYPOCHLORITE</a:t>
              </a:r>
              <a:endParaRPr sz="6600" dirty="0">
                <a:solidFill>
                  <a:schemeClr val="bg1"/>
                </a:solidFill>
                <a:latin typeface="Arial" panose="020B0604020202020204" pitchFamily="34" charset="0"/>
                <a:cs typeface="Arial" panose="020B0604020202020204" pitchFamily="34" charset="0"/>
              </a:endParaRPr>
            </a:p>
          </p:txBody>
        </p:sp>
      </p:grpSp>
      <p:sp>
        <p:nvSpPr>
          <p:cNvPr id="2" name="TextBox 1">
            <a:extLst>
              <a:ext uri="{FF2B5EF4-FFF2-40B4-BE49-F238E27FC236}">
                <a16:creationId xmlns:a16="http://schemas.microsoft.com/office/drawing/2014/main" id="{012A454E-17AF-324B-B03F-B0538A506072}"/>
              </a:ext>
            </a:extLst>
          </p:cNvPr>
          <p:cNvSpPr txBox="1"/>
          <p:nvPr/>
        </p:nvSpPr>
        <p:spPr>
          <a:xfrm>
            <a:off x="1428416" y="2766659"/>
            <a:ext cx="21669515" cy="1339374"/>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r>
              <a:rPr lang="en-US" sz="3600" dirty="0">
                <a:solidFill>
                  <a:schemeClr val="bg1"/>
                </a:solidFill>
                <a:latin typeface="Arial" panose="020B0604020202020204" pitchFamily="34" charset="0"/>
                <a:cs typeface="Arial" panose="020B0604020202020204" pitchFamily="34" charset="0"/>
              </a:rPr>
              <a:t>Hand hygiene also extends to ensuring that frequently touched surfaces in the house are disinfected</a:t>
            </a:r>
            <a:endParaRPr kumimoji="0" lang="en-US" sz="360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364" name="Wash your hands often with soap and water for 40 seconds especially…"/>
          <p:cNvSpPr txBox="1"/>
          <p:nvPr/>
        </p:nvSpPr>
        <p:spPr>
          <a:xfrm>
            <a:off x="5574980" y="4342621"/>
            <a:ext cx="12970927" cy="299569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indent="-230188" algn="l" defTabSz="914400">
              <a:spcBef>
                <a:spcPts val="1200"/>
              </a:spcBef>
              <a:buClr>
                <a:srgbClr val="000000"/>
              </a:buClr>
              <a:buSzPct val="85000"/>
              <a:buFontTx/>
              <a:buChar char="▪"/>
              <a:defRPr sz="2200" cap="all" spc="-83">
                <a:solidFill>
                  <a:srgbClr val="FFFFFF"/>
                </a:solidFill>
              </a:defRPr>
            </a:pPr>
            <a:r>
              <a:rPr lang="en-IN" sz="2800" b="0" spc="-83" dirty="0">
                <a:solidFill>
                  <a:sysClr val="windowText" lastClr="000000"/>
                </a:solidFill>
                <a:latin typeface="Arial" panose="020B0604020202020204" pitchFamily="34" charset="0"/>
                <a:cs typeface="Arial" panose="020B0604020202020204" pitchFamily="34" charset="0"/>
              </a:rPr>
              <a:t>Cleaning all high touch surfaces like door handles, frames, mobiles etc.</a:t>
            </a:r>
          </a:p>
          <a:p>
            <a:pPr marL="230188" indent="-230188" algn="l" defTabSz="914400">
              <a:spcBef>
                <a:spcPts val="1200"/>
              </a:spcBef>
              <a:buClr>
                <a:srgbClr val="000000"/>
              </a:buClr>
              <a:buSzPct val="85000"/>
              <a:buFontTx/>
              <a:buChar char="▪"/>
              <a:defRPr sz="2200" cap="all" spc="-83">
                <a:solidFill>
                  <a:srgbClr val="FFFFFF"/>
                </a:solidFill>
              </a:defRPr>
            </a:pPr>
            <a:r>
              <a:rPr lang="en-IN" sz="2800" b="0" spc="-83" dirty="0">
                <a:solidFill>
                  <a:sysClr val="windowText" lastClr="000000"/>
                </a:solidFill>
                <a:latin typeface="Arial" panose="020B0604020202020204" pitchFamily="34" charset="0"/>
                <a:cs typeface="Arial" panose="020B0604020202020204" pitchFamily="34" charset="0"/>
              </a:rPr>
              <a:t>During SHG meetings ensure disinfecting before and after the meeting </a:t>
            </a:r>
          </a:p>
          <a:p>
            <a:pPr marL="230188" indent="-230188" algn="l" defTabSz="914400">
              <a:spcBef>
                <a:spcPts val="1200"/>
              </a:spcBef>
              <a:buClr>
                <a:srgbClr val="000000"/>
              </a:buClr>
              <a:buSzPct val="85000"/>
              <a:buFontTx/>
              <a:buChar char="▪"/>
              <a:defRPr sz="2200" cap="all" spc="-83">
                <a:solidFill>
                  <a:srgbClr val="FFFFFF"/>
                </a:solidFill>
              </a:defRPr>
            </a:pPr>
            <a:r>
              <a:rPr lang="en-IN" sz="2800" b="0" spc="-83" dirty="0">
                <a:solidFill>
                  <a:sysClr val="windowText" lastClr="000000"/>
                </a:solidFill>
                <a:latin typeface="Arial" panose="020B0604020202020204" pitchFamily="34" charset="0"/>
                <a:cs typeface="Arial" panose="020B0604020202020204" pitchFamily="34" charset="0"/>
              </a:rPr>
              <a:t>These surfaces are to be cleaned with 1% Sodium Hypochlorite solution. (Cleaning </a:t>
            </a:r>
            <a:r>
              <a:rPr lang="en-IN" sz="2800" b="0" spc="-83" dirty="0" err="1">
                <a:solidFill>
                  <a:sysClr val="windowText" lastClr="000000"/>
                </a:solidFill>
                <a:latin typeface="Arial" panose="020B0604020202020204" pitchFamily="34" charset="0"/>
                <a:cs typeface="Arial" panose="020B0604020202020204" pitchFamily="34" charset="0"/>
              </a:rPr>
              <a:t>aND</a:t>
            </a:r>
            <a:r>
              <a:rPr lang="en-IN" sz="2800" b="0" spc="-83" dirty="0">
                <a:solidFill>
                  <a:sysClr val="windowText" lastClr="000000"/>
                </a:solidFill>
                <a:latin typeface="Arial" panose="020B0604020202020204" pitchFamily="34" charset="0"/>
                <a:cs typeface="Arial" panose="020B0604020202020204" pitchFamily="34" charset="0"/>
              </a:rPr>
              <a:t> DISINFECTING VIDEO AND SONG)</a:t>
            </a:r>
            <a:endParaRPr lang="en-US" sz="2800" b="0" spc="-83" dirty="0">
              <a:solidFill>
                <a:sysClr val="windowText" lastClr="000000"/>
              </a:solidFill>
              <a:latin typeface="Arial" panose="020B0604020202020204" pitchFamily="34" charset="0"/>
              <a:cs typeface="Arial" panose="020B0604020202020204" pitchFamily="34" charset="0"/>
            </a:endParaRPr>
          </a:p>
        </p:txBody>
      </p:sp>
      <p:sp>
        <p:nvSpPr>
          <p:cNvPr id="369" name="touch your eyes, nose, and mouth with unwashed hands.…"/>
          <p:cNvSpPr txBox="1"/>
          <p:nvPr/>
        </p:nvSpPr>
        <p:spPr>
          <a:xfrm>
            <a:off x="8422178" y="8512604"/>
            <a:ext cx="14260180" cy="287258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230188" indent="-230188" algn="l" defTabSz="914400">
              <a:spcBef>
                <a:spcPts val="1200"/>
              </a:spcBef>
              <a:buClr>
                <a:srgbClr val="000000"/>
              </a:buClr>
              <a:buSzPct val="85000"/>
              <a:buChar char="▪"/>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MIX 33 gram BLEACHING POWDER IN 1 LITRE OF WATER</a:t>
            </a:r>
          </a:p>
          <a:p>
            <a:pPr defTabSz="914400">
              <a:spcBef>
                <a:spcPts val="1200"/>
              </a:spcBef>
              <a:buClr>
                <a:srgbClr val="000000"/>
              </a:buClr>
              <a:buSzPct val="85000"/>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OR</a:t>
            </a:r>
          </a:p>
          <a:p>
            <a:pPr marL="230188" indent="-230188" algn="l" defTabSz="914400">
              <a:spcBef>
                <a:spcPts val="1200"/>
              </a:spcBef>
              <a:buClr>
                <a:srgbClr val="000000"/>
              </a:buClr>
              <a:buSzPct val="85000"/>
              <a:buFontTx/>
              <a:buChar char="▪"/>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MIX 250 ML Sodium hypochlorite (5%) IN 1 LITRE OF WATER</a:t>
            </a:r>
          </a:p>
          <a:p>
            <a:pPr defTabSz="914400">
              <a:spcBef>
                <a:spcPts val="1200"/>
              </a:spcBef>
              <a:buClr>
                <a:srgbClr val="000000"/>
              </a:buClr>
              <a:buSzPct val="85000"/>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OR</a:t>
            </a:r>
          </a:p>
          <a:p>
            <a:pPr marL="230188" indent="-230188" algn="l" defTabSz="914400">
              <a:spcBef>
                <a:spcPts val="1200"/>
              </a:spcBef>
              <a:buClr>
                <a:srgbClr val="000000"/>
              </a:buClr>
              <a:buSzPct val="85000"/>
              <a:buFontTx/>
              <a:buChar char="▪"/>
              <a:defRPr sz="2200" cap="all" spc="-83">
                <a:solidFill>
                  <a:srgbClr val="FFFFFF"/>
                </a:solidFill>
              </a:defRPr>
            </a:pPr>
            <a:r>
              <a:rPr lang="en-IN" sz="2800" dirty="0">
                <a:solidFill>
                  <a:schemeClr val="bg1"/>
                </a:solidFill>
                <a:latin typeface="Arial" panose="020B0604020202020204" pitchFamily="34" charset="0"/>
                <a:cs typeface="Arial" panose="020B0604020202020204" pitchFamily="34" charset="0"/>
              </a:rPr>
              <a:t>MIX 110 ML Sodium hypochlorite (10%) IN 1 LITRE OF WATER</a:t>
            </a:r>
          </a:p>
        </p:txBody>
      </p:sp>
      <p:pic>
        <p:nvPicPr>
          <p:cNvPr id="5" name="Picture 4"/>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300000"/>
                    </a14:imgEffect>
                  </a14:imgLayer>
                </a14:imgProps>
              </a:ext>
              <a:ext uri="{28A0092B-C50C-407E-A947-70E740481C1C}">
                <a14:useLocalDpi xmlns:a14="http://schemas.microsoft.com/office/drawing/2010/main"/>
              </a:ext>
            </a:extLst>
          </a:blip>
          <a:srcRect/>
          <a:stretch/>
        </p:blipFill>
        <p:spPr>
          <a:xfrm>
            <a:off x="18545907" y="4371767"/>
            <a:ext cx="3957761" cy="2558307"/>
          </a:xfrm>
          <a:prstGeom prst="roundRect">
            <a:avLst>
              <a:gd name="adj" fmla="val 8594"/>
            </a:avLst>
          </a:prstGeom>
          <a:solidFill>
            <a:srgbClr val="FFFFFF">
              <a:shade val="85000"/>
            </a:srgbClr>
          </a:solidFill>
          <a:ln>
            <a:noFill/>
          </a:ln>
          <a:effectLst/>
        </p:spPr>
      </p:pic>
      <p:pic>
        <p:nvPicPr>
          <p:cNvPr id="18" name="Picture 17">
            <a:extLst>
              <a:ext uri="{FF2B5EF4-FFF2-40B4-BE49-F238E27FC236}">
                <a16:creationId xmlns:a16="http://schemas.microsoft.com/office/drawing/2014/main" id="{9A3CC539-CB3B-614E-9B58-7904723B7B75}"/>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9" name="Picture 18">
            <a:extLst>
              <a:ext uri="{FF2B5EF4-FFF2-40B4-BE49-F238E27FC236}">
                <a16:creationId xmlns:a16="http://schemas.microsoft.com/office/drawing/2014/main" id="{2E2ED9B3-0F58-074A-A789-B149F2993532}"/>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78670254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2" name="Group"/>
          <p:cNvGrpSpPr/>
          <p:nvPr/>
        </p:nvGrpSpPr>
        <p:grpSpPr>
          <a:xfrm>
            <a:off x="5413144" y="164048"/>
            <a:ext cx="13557713" cy="1297968"/>
            <a:chOff x="0" y="0"/>
            <a:chExt cx="13557711" cy="1297966"/>
          </a:xfrm>
        </p:grpSpPr>
        <p:sp>
          <p:nvSpPr>
            <p:cNvPr id="380" name="Rounded Rectangle"/>
            <p:cNvSpPr/>
            <p:nvPr/>
          </p:nvSpPr>
          <p:spPr>
            <a:xfrm>
              <a:off x="0" y="0"/>
              <a:ext cx="13557711" cy="1297966"/>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381" name="WHAT ARE WE GOING TO LEARN?"/>
            <p:cNvSpPr txBox="1"/>
            <p:nvPr/>
          </p:nvSpPr>
          <p:spPr>
            <a:xfrm>
              <a:off x="633744" y="212966"/>
              <a:ext cx="12290221"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b="0" dirty="0">
                  <a:solidFill>
                    <a:schemeClr val="bg1"/>
                  </a:solidFill>
                  <a:latin typeface="Arial" panose="020B0604020202020204" pitchFamily="34" charset="0"/>
                  <a:cs typeface="Arial" panose="020B0604020202020204" pitchFamily="34" charset="0"/>
                </a:rPr>
                <a:t>PREVENTION: RESPIRATORY HYGIENE</a:t>
              </a:r>
            </a:p>
          </p:txBody>
        </p:sp>
      </p:grpSp>
      <p:sp>
        <p:nvSpPr>
          <p:cNvPr id="15" name="Title 1">
            <a:extLst>
              <a:ext uri="{FF2B5EF4-FFF2-40B4-BE49-F238E27FC236}">
                <a16:creationId xmlns:a16="http://schemas.microsoft.com/office/drawing/2014/main" id="{D07954CA-9F4B-1442-9A17-9903BD92F62B}"/>
              </a:ext>
            </a:extLst>
          </p:cNvPr>
          <p:cNvSpPr txBox="1">
            <a:spLocks/>
          </p:cNvSpPr>
          <p:nvPr/>
        </p:nvSpPr>
        <p:spPr>
          <a:xfrm>
            <a:off x="2169042" y="1690613"/>
            <a:ext cx="19840353" cy="1429970"/>
          </a:xfrm>
          <a:prstGeom prst="rect">
            <a:avLst/>
          </a:prstGeom>
          <a:ln/>
        </p:spPr>
        <p:style>
          <a:lnRef idx="1">
            <a:schemeClr val="accent1"/>
          </a:lnRef>
          <a:fillRef idx="2">
            <a:schemeClr val="accent1"/>
          </a:fillRef>
          <a:effectRef idx="1">
            <a:schemeClr val="accent1"/>
          </a:effectRef>
          <a:fontRef idx="minor">
            <a:schemeClr val="dk1"/>
          </a:fontRef>
        </p:style>
        <p:txBody>
          <a:bodyPr wrap="square" lIns="0" tIns="0" rIns="0" bIns="0" numCol="1" anchor="ctr">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sz="3200">
                <a:solidFill>
                  <a:schemeClr val="accent1">
                    <a:hueOff val="114395"/>
                    <a:lumOff val="-24975"/>
                  </a:schemeClr>
                </a:solidFill>
                <a:latin typeface="Gill Sans"/>
                <a:ea typeface="Gill Sans"/>
                <a:cs typeface="Gill Sans"/>
              </a:defRPr>
            </a:lvl1pPr>
            <a:lvl2pPr>
              <a:defRPr>
                <a:solidFill>
                  <a:srgbClr val="000000"/>
                </a:solidFill>
                <a:latin typeface="Gill Sans"/>
                <a:ea typeface="Gill Sans"/>
                <a:cs typeface="Gill Sans"/>
              </a:defRPr>
            </a:lvl2pPr>
            <a:lvl3pPr>
              <a:defRPr>
                <a:solidFill>
                  <a:srgbClr val="000000"/>
                </a:solidFill>
                <a:latin typeface="Gill Sans"/>
                <a:ea typeface="Gill Sans"/>
                <a:cs typeface="Gill Sans"/>
              </a:defRPr>
            </a:lvl3pPr>
            <a:lvl4pPr>
              <a:defRPr>
                <a:solidFill>
                  <a:srgbClr val="000000"/>
                </a:solidFill>
                <a:latin typeface="Gill Sans"/>
                <a:ea typeface="Gill Sans"/>
                <a:cs typeface="Gill Sans"/>
              </a:defRPr>
            </a:lvl4pPr>
            <a:lvl5pPr>
              <a:defRPr>
                <a:solidFill>
                  <a:srgbClr val="000000"/>
                </a:solidFill>
                <a:latin typeface="Gill Sans"/>
                <a:ea typeface="Gill Sans"/>
                <a:cs typeface="Gill Sans"/>
              </a:defRPr>
            </a:lvl5pPr>
            <a:lvl6pPr>
              <a:defRPr>
                <a:solidFill>
                  <a:srgbClr val="000000"/>
                </a:solidFill>
                <a:latin typeface="Gill Sans"/>
                <a:ea typeface="Gill Sans"/>
                <a:cs typeface="Gill Sans"/>
              </a:defRPr>
            </a:lvl6pPr>
            <a:lvl7pPr>
              <a:defRPr>
                <a:solidFill>
                  <a:srgbClr val="000000"/>
                </a:solidFill>
                <a:latin typeface="Gill Sans"/>
                <a:ea typeface="Gill Sans"/>
                <a:cs typeface="Gill Sans"/>
              </a:defRPr>
            </a:lvl7pPr>
            <a:lvl8pPr>
              <a:defRPr>
                <a:solidFill>
                  <a:srgbClr val="000000"/>
                </a:solidFill>
                <a:latin typeface="Gill Sans"/>
                <a:ea typeface="Gill Sans"/>
                <a:cs typeface="Gill Sans"/>
              </a:defRPr>
            </a:lvl8pPr>
            <a:lvl9pPr>
              <a:defRPr>
                <a:solidFill>
                  <a:srgbClr val="000000"/>
                </a:solidFill>
                <a:latin typeface="Gill Sans"/>
                <a:ea typeface="Gill Sans"/>
                <a:cs typeface="Gill Sans"/>
              </a:defRPr>
            </a:lvl9pPr>
          </a:lstStyle>
          <a:p>
            <a:r>
              <a:rPr lang="en-US" sz="40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Respiratory Hygiene is a combination of measures taken to stop the spread of germs through respiratory behaviours like coughing or sneezing (SONG AND VIDEO)</a:t>
            </a:r>
          </a:p>
        </p:txBody>
      </p:sp>
      <p:sp>
        <p:nvSpPr>
          <p:cNvPr id="16" name="Rounded Rectangle">
            <a:extLst>
              <a:ext uri="{FF2B5EF4-FFF2-40B4-BE49-F238E27FC236}">
                <a16:creationId xmlns:a16="http://schemas.microsoft.com/office/drawing/2014/main" id="{1D1C21AC-97B7-454B-8636-A312FF697888}"/>
              </a:ext>
            </a:extLst>
          </p:cNvPr>
          <p:cNvSpPr/>
          <p:nvPr/>
        </p:nvSpPr>
        <p:spPr>
          <a:xfrm>
            <a:off x="1251964" y="3348448"/>
            <a:ext cx="10258049" cy="8842774"/>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17" name="Rounded Rectangle">
            <a:extLst>
              <a:ext uri="{FF2B5EF4-FFF2-40B4-BE49-F238E27FC236}">
                <a16:creationId xmlns:a16="http://schemas.microsoft.com/office/drawing/2014/main" id="{25BAEC5F-6E17-464B-B234-4B0A50A505A0}"/>
              </a:ext>
            </a:extLst>
          </p:cNvPr>
          <p:cNvSpPr/>
          <p:nvPr/>
        </p:nvSpPr>
        <p:spPr>
          <a:xfrm>
            <a:off x="13184975" y="3411212"/>
            <a:ext cx="10166449" cy="8842774"/>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2500" b="0" dirty="0">
              <a:solidFill>
                <a:schemeClr val="bg1"/>
              </a:solidFill>
              <a:latin typeface="Arial" panose="020B0604020202020204" pitchFamily="34" charset="0"/>
              <a:cs typeface="Arial" panose="020B0604020202020204" pitchFamily="34" charset="0"/>
            </a:endParaRPr>
          </a:p>
        </p:txBody>
      </p:sp>
      <p:sp>
        <p:nvSpPr>
          <p:cNvPr id="2" name="Rectangle 1">
            <a:extLst>
              <a:ext uri="{FF2B5EF4-FFF2-40B4-BE49-F238E27FC236}">
                <a16:creationId xmlns:a16="http://schemas.microsoft.com/office/drawing/2014/main" id="{0AD38EE4-AA60-9043-8AF0-0C625D33BABB}"/>
              </a:ext>
            </a:extLst>
          </p:cNvPr>
          <p:cNvSpPr/>
          <p:nvPr/>
        </p:nvSpPr>
        <p:spPr>
          <a:xfrm>
            <a:off x="5272512" y="3513750"/>
            <a:ext cx="1723549" cy="1323439"/>
          </a:xfrm>
          <a:prstGeom prst="rect">
            <a:avLst/>
          </a:prstGeom>
        </p:spPr>
        <p:txBody>
          <a:bodyPr wrap="none">
            <a:spAutoFit/>
          </a:bodyPr>
          <a:lstStyle/>
          <a:p>
            <a:r>
              <a:rPr lang="en-IN" sz="8000" b="0" dirty="0">
                <a:latin typeface="Arial" panose="020B0604020202020204" pitchFamily="34" charset="0"/>
                <a:cs typeface="Arial" panose="020B0604020202020204" pitchFamily="34" charset="0"/>
              </a:rPr>
              <a:t>DO</a:t>
            </a:r>
          </a:p>
        </p:txBody>
      </p:sp>
      <p:sp>
        <p:nvSpPr>
          <p:cNvPr id="19" name="Rectangle 18">
            <a:extLst>
              <a:ext uri="{FF2B5EF4-FFF2-40B4-BE49-F238E27FC236}">
                <a16:creationId xmlns:a16="http://schemas.microsoft.com/office/drawing/2014/main" id="{2F386C37-8000-7D4B-A94B-64F50AA596E3}"/>
              </a:ext>
            </a:extLst>
          </p:cNvPr>
          <p:cNvSpPr/>
          <p:nvPr/>
        </p:nvSpPr>
        <p:spPr>
          <a:xfrm>
            <a:off x="16230535" y="3411212"/>
            <a:ext cx="4174541" cy="1323439"/>
          </a:xfrm>
          <a:prstGeom prst="rect">
            <a:avLst/>
          </a:prstGeom>
        </p:spPr>
        <p:txBody>
          <a:bodyPr wrap="none">
            <a:spAutoFit/>
          </a:bodyPr>
          <a:lstStyle/>
          <a:p>
            <a:r>
              <a:rPr lang="en-IN" sz="8000" b="0" dirty="0">
                <a:solidFill>
                  <a:schemeClr val="bg1"/>
                </a:solidFill>
                <a:latin typeface="Arial" panose="020B0604020202020204" pitchFamily="34" charset="0"/>
                <a:cs typeface="Arial" panose="020B0604020202020204" pitchFamily="34" charset="0"/>
              </a:rPr>
              <a:t>DO NOT</a:t>
            </a:r>
          </a:p>
        </p:txBody>
      </p:sp>
      <p:sp>
        <p:nvSpPr>
          <p:cNvPr id="3" name="Rectangle 2">
            <a:extLst>
              <a:ext uri="{FF2B5EF4-FFF2-40B4-BE49-F238E27FC236}">
                <a16:creationId xmlns:a16="http://schemas.microsoft.com/office/drawing/2014/main" id="{1E6CFD46-6E7F-D84A-B02B-CB63FD01FA10}"/>
              </a:ext>
            </a:extLst>
          </p:cNvPr>
          <p:cNvSpPr/>
          <p:nvPr/>
        </p:nvSpPr>
        <p:spPr>
          <a:xfrm>
            <a:off x="1604869" y="4764133"/>
            <a:ext cx="9594150" cy="7257371"/>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latin typeface="Arial" panose="020B0604020202020204" pitchFamily="34" charset="0"/>
                <a:cs typeface="Arial" panose="020B0604020202020204" pitchFamily="34" charset="0"/>
              </a:rPr>
              <a:t>DO USE a handkerchief or a tissue to cover your face while coughing or sneezing</a:t>
            </a:r>
          </a:p>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latin typeface="Arial" panose="020B0604020202020204" pitchFamily="34" charset="0"/>
                <a:cs typeface="Arial" panose="020B0604020202020204" pitchFamily="34" charset="0"/>
              </a:rPr>
              <a:t>DO THROW the used tissue immediately into a closed dustbin</a:t>
            </a:r>
          </a:p>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latin typeface="Arial" panose="020B0604020202020204" pitchFamily="34" charset="0"/>
                <a:cs typeface="Arial" panose="020B0604020202020204" pitchFamily="34" charset="0"/>
              </a:rPr>
              <a:t>DO COVER your sneeze into your bent upper arm in case you are not carrying a tissue or a kerchief. </a:t>
            </a:r>
          </a:p>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latin typeface="Arial" panose="020B0604020202020204" pitchFamily="34" charset="0"/>
                <a:cs typeface="Arial" panose="020B0604020202020204" pitchFamily="34" charset="0"/>
              </a:rPr>
              <a:t>DO WASH hands immediately after you have covered your sneeze or cough</a:t>
            </a:r>
          </a:p>
        </p:txBody>
      </p:sp>
      <p:sp>
        <p:nvSpPr>
          <p:cNvPr id="21" name="Rectangle 20">
            <a:extLst>
              <a:ext uri="{FF2B5EF4-FFF2-40B4-BE49-F238E27FC236}">
                <a16:creationId xmlns:a16="http://schemas.microsoft.com/office/drawing/2014/main" id="{97133F56-D96A-9541-B1A6-15EED70B6E21}"/>
              </a:ext>
            </a:extLst>
          </p:cNvPr>
          <p:cNvSpPr/>
          <p:nvPr/>
        </p:nvSpPr>
        <p:spPr>
          <a:xfrm>
            <a:off x="13562315" y="5381608"/>
            <a:ext cx="9216816" cy="6494085"/>
          </a:xfrm>
          <a:prstGeom prst="rect">
            <a:avLst/>
          </a:prstGeom>
        </p:spPr>
        <p:txBody>
          <a:bodyPr wrap="square">
            <a:spAutoFit/>
          </a:bodyPr>
          <a:lstStyle/>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solidFill>
                  <a:schemeClr val="bg1"/>
                </a:solidFill>
                <a:latin typeface="Arial" panose="020B0604020202020204" pitchFamily="34" charset="0"/>
                <a:cs typeface="Arial" panose="020B0604020202020204" pitchFamily="34" charset="0"/>
              </a:rPr>
              <a:t>DO NOT use other ways of covering your face while coughing or sneezing,  like the chunni or the </a:t>
            </a:r>
            <a:r>
              <a:rPr lang="en-IN" b="0" dirty="0" err="1">
                <a:solidFill>
                  <a:schemeClr val="bg1"/>
                </a:solidFill>
                <a:latin typeface="Arial" panose="020B0604020202020204" pitchFamily="34" charset="0"/>
                <a:cs typeface="Arial" panose="020B0604020202020204" pitchFamily="34" charset="0"/>
              </a:rPr>
              <a:t>gamcha</a:t>
            </a:r>
            <a:r>
              <a:rPr lang="en-IN" b="0" dirty="0">
                <a:solidFill>
                  <a:schemeClr val="bg1"/>
                </a:solidFill>
                <a:latin typeface="Arial" panose="020B0604020202020204" pitchFamily="34" charset="0"/>
                <a:cs typeface="Arial" panose="020B0604020202020204" pitchFamily="34" charset="0"/>
              </a:rPr>
              <a:t> as these may be used for face covers and if infected can transfer infections </a:t>
            </a:r>
          </a:p>
          <a:p>
            <a:pPr marL="571500" indent="-571500" algn="l" defTabSz="914400">
              <a:lnSpc>
                <a:spcPct val="90000"/>
              </a:lnSpc>
              <a:spcBef>
                <a:spcPts val="1200"/>
              </a:spcBef>
              <a:buFont typeface="Arial" panose="020B0604020202020204" pitchFamily="34" charset="0"/>
              <a:buChar char="•"/>
              <a:defRPr sz="4400">
                <a:sym typeface="Gill Sans"/>
              </a:defRPr>
            </a:pPr>
            <a:endParaRPr lang="en-IN" b="0" dirty="0">
              <a:solidFill>
                <a:schemeClr val="bg1"/>
              </a:solidFill>
              <a:latin typeface="Arial" panose="020B0604020202020204" pitchFamily="34" charset="0"/>
              <a:cs typeface="Arial" panose="020B0604020202020204" pitchFamily="34" charset="0"/>
            </a:endParaRPr>
          </a:p>
          <a:p>
            <a:pPr marL="571500" indent="-571500" algn="l" defTabSz="914400">
              <a:lnSpc>
                <a:spcPct val="90000"/>
              </a:lnSpc>
              <a:spcBef>
                <a:spcPts val="1200"/>
              </a:spcBef>
              <a:buFont typeface="Arial" panose="020B0604020202020204" pitchFamily="34" charset="0"/>
              <a:buChar char="•"/>
              <a:defRPr sz="4400">
                <a:sym typeface="Gill Sans"/>
              </a:defRPr>
            </a:pPr>
            <a:r>
              <a:rPr lang="en-IN" b="0" dirty="0">
                <a:solidFill>
                  <a:schemeClr val="bg1"/>
                </a:solidFill>
                <a:latin typeface="Arial" panose="020B0604020202020204" pitchFamily="34" charset="0"/>
                <a:cs typeface="Arial" panose="020B0604020202020204" pitchFamily="34" charset="0"/>
              </a:rPr>
              <a:t>DO NOT spit in the open, always use a spittoon or wash  basin for spitting</a:t>
            </a:r>
          </a:p>
        </p:txBody>
      </p:sp>
      <p:pic>
        <p:nvPicPr>
          <p:cNvPr id="12" name="Picture 11">
            <a:extLst>
              <a:ext uri="{FF2B5EF4-FFF2-40B4-BE49-F238E27FC236}">
                <a16:creationId xmlns:a16="http://schemas.microsoft.com/office/drawing/2014/main" id="{F7C0D887-E210-E04B-BDAF-912467AEA724}"/>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C1759027-BCF2-1F49-A067-61E3F2DF9B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5" name="SOCIAL DISTANCING :  deliberately increasing the physical space between people to avoid spreading illness. Staying at least 1 meter away from other people lessens your chances of catching COVID-19."/>
          <p:cNvSpPr txBox="1"/>
          <p:nvPr/>
        </p:nvSpPr>
        <p:spPr>
          <a:xfrm>
            <a:off x="982509" y="1490683"/>
            <a:ext cx="22418980" cy="2164636"/>
          </a:xfrm>
          <a:prstGeom prst="roundRect">
            <a:avLst/>
          </a:prstGeom>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nchor="ctr">
            <a:spAutoFit/>
          </a:bodyPr>
          <a:lstStyle/>
          <a:p>
            <a:pPr algn="l" defTabSz="914400">
              <a:lnSpc>
                <a:spcPct val="130000"/>
              </a:lnSpc>
              <a:spcBef>
                <a:spcPts val="1200"/>
              </a:spcBef>
              <a:defRPr b="0" cap="all">
                <a:solidFill>
                  <a:srgbClr val="FFFFFF"/>
                </a:solidFill>
                <a:effectLst>
                  <a:outerShdw blurRad="38100" dist="19050" dir="2700000" rotWithShape="0">
                    <a:srgbClr val="000000">
                      <a:alpha val="40000"/>
                    </a:srgbClr>
                  </a:outerShdw>
                </a:effectLst>
              </a:defRPr>
            </a:pPr>
            <a:r>
              <a:rPr sz="3200" dirty="0">
                <a:solidFill>
                  <a:schemeClr val="bg1"/>
                </a:solidFill>
                <a:latin typeface="Arial" panose="020B0604020202020204" pitchFamily="34" charset="0"/>
                <a:cs typeface="Arial" panose="020B0604020202020204" pitchFamily="34" charset="0"/>
              </a:rPr>
              <a:t>SOCIAL DISTANCING :  deliberately increasing the physical space between people to avoid spreading illness. Staying at least ONE meter away from other people lessens your chances of catching COVID-19.</a:t>
            </a:r>
          </a:p>
        </p:txBody>
      </p:sp>
      <p:grpSp>
        <p:nvGrpSpPr>
          <p:cNvPr id="428" name="Group"/>
          <p:cNvGrpSpPr/>
          <p:nvPr/>
        </p:nvGrpSpPr>
        <p:grpSpPr>
          <a:xfrm>
            <a:off x="5413144" y="359990"/>
            <a:ext cx="13557713" cy="1297968"/>
            <a:chOff x="0" y="0"/>
            <a:chExt cx="13557711" cy="1297966"/>
          </a:xfrm>
        </p:grpSpPr>
        <p:sp>
          <p:nvSpPr>
            <p:cNvPr id="426" name="Rounded Rectangle"/>
            <p:cNvSpPr/>
            <p:nvPr/>
          </p:nvSpPr>
          <p:spPr>
            <a:xfrm>
              <a:off x="0" y="0"/>
              <a:ext cx="13557711"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427" name="WHAT ARE WE GOING TO LEARN?"/>
            <p:cNvSpPr txBox="1"/>
            <p:nvPr/>
          </p:nvSpPr>
          <p:spPr>
            <a:xfrm>
              <a:off x="1222848" y="212966"/>
              <a:ext cx="11112014"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b="0" dirty="0">
                  <a:latin typeface="Arial" panose="020B0604020202020204" pitchFamily="34" charset="0"/>
                  <a:cs typeface="Arial" panose="020B0604020202020204" pitchFamily="34" charset="0"/>
                </a:rPr>
                <a:t>PREVENTION: SOCIAL DISTANCING</a:t>
              </a:r>
            </a:p>
          </p:txBody>
        </p:sp>
      </p:grpSp>
      <p:grpSp>
        <p:nvGrpSpPr>
          <p:cNvPr id="2" name="Group 1">
            <a:extLst>
              <a:ext uri="{FF2B5EF4-FFF2-40B4-BE49-F238E27FC236}">
                <a16:creationId xmlns:a16="http://schemas.microsoft.com/office/drawing/2014/main" id="{CC48F4C7-BEDB-AA4B-AE0E-9D39E2C31947}"/>
              </a:ext>
            </a:extLst>
          </p:cNvPr>
          <p:cNvGrpSpPr/>
          <p:nvPr/>
        </p:nvGrpSpPr>
        <p:grpSpPr>
          <a:xfrm>
            <a:off x="1168128" y="3523446"/>
            <a:ext cx="22047743" cy="4817363"/>
            <a:chOff x="2517241" y="3507790"/>
            <a:chExt cx="19120738" cy="3352452"/>
          </a:xfrm>
        </p:grpSpPr>
        <p:sp>
          <p:nvSpPr>
            <p:cNvPr id="429" name="Rounded Rectangle"/>
            <p:cNvSpPr/>
            <p:nvPr/>
          </p:nvSpPr>
          <p:spPr>
            <a:xfrm>
              <a:off x="2517241" y="3507790"/>
              <a:ext cx="19120738" cy="3352452"/>
            </a:xfrm>
            <a:prstGeom prst="roundRect">
              <a:avLst>
                <a:gd name="adj" fmla="val 5678"/>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lvl1pPr>
                <a:defRPr sz="3200">
                  <a:solidFill>
                    <a:srgbClr val="FFFFFF"/>
                  </a:solidFill>
                </a:defRPr>
              </a:lvl1pPr>
            </a:lstStyle>
            <a:p>
              <a:endParaRPr b="0" dirty="0">
                <a:latin typeface="Arial" panose="020B0604020202020204" pitchFamily="34" charset="0"/>
                <a:cs typeface="Arial" panose="020B0604020202020204" pitchFamily="34" charset="0"/>
              </a:endParaRPr>
            </a:p>
          </p:txBody>
        </p:sp>
        <p:sp>
          <p:nvSpPr>
            <p:cNvPr id="431" name="DO"/>
            <p:cNvSpPr txBox="1"/>
            <p:nvPr/>
          </p:nvSpPr>
          <p:spPr>
            <a:xfrm>
              <a:off x="2900719" y="4273536"/>
              <a:ext cx="2507097" cy="202619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15000">
                  <a:solidFill>
                    <a:srgbClr val="228B22"/>
                  </a:solidFill>
                </a:defRPr>
              </a:lvl1pPr>
            </a:lstStyle>
            <a:p>
              <a:r>
                <a:rPr sz="12500" b="0" dirty="0">
                  <a:solidFill>
                    <a:schemeClr val="tx1"/>
                  </a:solidFill>
                  <a:latin typeface="Arial" panose="020B0604020202020204" pitchFamily="34" charset="0"/>
                  <a:cs typeface="Arial" panose="020B0604020202020204" pitchFamily="34" charset="0"/>
                </a:rPr>
                <a:t>DO</a:t>
              </a:r>
            </a:p>
          </p:txBody>
        </p:sp>
      </p:grpSp>
      <p:pic>
        <p:nvPicPr>
          <p:cNvPr id="432" name="Image" descr="Image"/>
          <p:cNvPicPr>
            <a:picLocks noChangeAspect="1"/>
          </p:cNvPicPr>
          <p:nvPr/>
        </p:nvPicPr>
        <p:blipFill>
          <a:blip r:embed="rId3"/>
          <a:stretch>
            <a:fillRect/>
          </a:stretch>
        </p:blipFill>
        <p:spPr>
          <a:xfrm>
            <a:off x="19763798" y="4092113"/>
            <a:ext cx="4362465" cy="3421156"/>
          </a:xfrm>
          <a:prstGeom prst="rect">
            <a:avLst/>
          </a:prstGeom>
          <a:ln w="12700" cap="flat">
            <a:noFill/>
            <a:miter lim="400000"/>
          </a:ln>
          <a:effectLst>
            <a:outerShdw blurRad="63500" dist="25400" dir="5400000" rotWithShape="0">
              <a:srgbClr val="000000">
                <a:alpha val="50000"/>
              </a:srgbClr>
            </a:outerShdw>
          </a:effectLst>
        </p:spPr>
      </p:pic>
      <p:grpSp>
        <p:nvGrpSpPr>
          <p:cNvPr id="3" name="Group 2">
            <a:extLst>
              <a:ext uri="{FF2B5EF4-FFF2-40B4-BE49-F238E27FC236}">
                <a16:creationId xmlns:a16="http://schemas.microsoft.com/office/drawing/2014/main" id="{61C90268-4851-6248-BE9E-8BB00052E774}"/>
              </a:ext>
            </a:extLst>
          </p:cNvPr>
          <p:cNvGrpSpPr/>
          <p:nvPr/>
        </p:nvGrpSpPr>
        <p:grpSpPr>
          <a:xfrm>
            <a:off x="967615" y="8399003"/>
            <a:ext cx="22418980" cy="4472260"/>
            <a:chOff x="1150406" y="7152821"/>
            <a:chExt cx="22047743" cy="4319391"/>
          </a:xfrm>
          <a:solidFill>
            <a:srgbClr val="002060"/>
          </a:solidFill>
        </p:grpSpPr>
        <p:sp>
          <p:nvSpPr>
            <p:cNvPr id="434" name="Rounded Rectangle"/>
            <p:cNvSpPr/>
            <p:nvPr/>
          </p:nvSpPr>
          <p:spPr>
            <a:xfrm>
              <a:off x="1150406" y="7152821"/>
              <a:ext cx="22047743" cy="4263185"/>
            </a:xfrm>
            <a:prstGeom prst="roundRect">
              <a:avLst>
                <a:gd name="adj" fmla="val 4943"/>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436" name="DON’T"/>
            <p:cNvSpPr txBox="1"/>
            <p:nvPr/>
          </p:nvSpPr>
          <p:spPr>
            <a:xfrm>
              <a:off x="1152624" y="7522413"/>
              <a:ext cx="5111922" cy="3949799"/>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15000">
                  <a:solidFill>
                    <a:schemeClr val="accent5">
                      <a:hueOff val="-82419"/>
                      <a:satOff val="-9513"/>
                      <a:lumOff val="-16343"/>
                    </a:schemeClr>
                  </a:solidFill>
                </a:defRPr>
              </a:lvl1pPr>
            </a:lstStyle>
            <a:p>
              <a:r>
                <a:rPr sz="12500" b="0" dirty="0">
                  <a:solidFill>
                    <a:schemeClr val="bg1"/>
                  </a:solidFill>
                  <a:latin typeface="Arial" panose="020B0604020202020204" pitchFamily="34" charset="0"/>
                  <a:cs typeface="Arial" panose="020B0604020202020204" pitchFamily="34" charset="0"/>
                </a:rPr>
                <a:t>DO</a:t>
              </a:r>
              <a:endParaRPr lang="en-US" sz="12500" b="0" dirty="0">
                <a:solidFill>
                  <a:schemeClr val="bg1"/>
                </a:solidFill>
                <a:latin typeface="Arial" panose="020B0604020202020204" pitchFamily="34" charset="0"/>
                <a:cs typeface="Arial" panose="020B0604020202020204" pitchFamily="34" charset="0"/>
              </a:endParaRPr>
            </a:p>
            <a:p>
              <a:r>
                <a:rPr sz="12500" b="0" dirty="0">
                  <a:solidFill>
                    <a:schemeClr val="bg1"/>
                  </a:solidFill>
                  <a:latin typeface="Arial" panose="020B0604020202020204" pitchFamily="34" charset="0"/>
                  <a:cs typeface="Arial" panose="020B0604020202020204" pitchFamily="34" charset="0"/>
                </a:rPr>
                <a:t>N</a:t>
              </a:r>
              <a:r>
                <a:rPr lang="en-US" sz="12500" b="0" dirty="0">
                  <a:solidFill>
                    <a:schemeClr val="bg1"/>
                  </a:solidFill>
                  <a:latin typeface="Arial" panose="020B0604020202020204" pitchFamily="34" charset="0"/>
                  <a:cs typeface="Arial" panose="020B0604020202020204" pitchFamily="34" charset="0"/>
                </a:rPr>
                <a:t>O</a:t>
              </a:r>
              <a:r>
                <a:rPr sz="12500" b="0" dirty="0">
                  <a:solidFill>
                    <a:schemeClr val="bg1"/>
                  </a:solidFill>
                  <a:latin typeface="Arial" panose="020B0604020202020204" pitchFamily="34" charset="0"/>
                  <a:cs typeface="Arial" panose="020B0604020202020204" pitchFamily="34" charset="0"/>
                </a:rPr>
                <a:t>T</a:t>
              </a:r>
            </a:p>
          </p:txBody>
        </p:sp>
      </p:grpSp>
      <p:pic>
        <p:nvPicPr>
          <p:cNvPr id="437" name="Image" descr="Image"/>
          <p:cNvPicPr>
            <a:picLocks noChangeAspect="1"/>
          </p:cNvPicPr>
          <p:nvPr/>
        </p:nvPicPr>
        <p:blipFill>
          <a:blip r:embed="rId4"/>
          <a:stretch>
            <a:fillRect/>
          </a:stretch>
        </p:blipFill>
        <p:spPr>
          <a:xfrm>
            <a:off x="18812632" y="9201499"/>
            <a:ext cx="4130778" cy="3125114"/>
          </a:xfrm>
          <a:prstGeom prst="rect">
            <a:avLst/>
          </a:prstGeom>
          <a:ln w="12700" cap="flat">
            <a:noFill/>
            <a:miter lim="400000"/>
          </a:ln>
          <a:effectLst/>
        </p:spPr>
      </p:pic>
      <p:sp>
        <p:nvSpPr>
          <p:cNvPr id="435" name="touch your eyes, nose, and mouth with unwashed hands.…"/>
          <p:cNvSpPr txBox="1"/>
          <p:nvPr/>
        </p:nvSpPr>
        <p:spPr>
          <a:xfrm>
            <a:off x="5697714" y="8747825"/>
            <a:ext cx="13217172" cy="354969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330200" indent="-301625" algn="l" defTabSz="914400">
              <a:spcBef>
                <a:spcPts val="1200"/>
              </a:spcBef>
              <a:buSzPct val="125000"/>
              <a:buChar char="•"/>
              <a:defRPr cap="all" spc="-70">
                <a:solidFill>
                  <a:srgbClr val="FFFFFF"/>
                </a:solidFill>
              </a:defRPr>
            </a:pPr>
            <a:r>
              <a:rPr sz="3400" b="0" dirty="0">
                <a:solidFill>
                  <a:schemeClr val="bg1"/>
                </a:solidFill>
                <a:latin typeface="Arial" panose="020B0604020202020204" pitchFamily="34" charset="0"/>
                <a:cs typeface="Arial" panose="020B0604020202020204" pitchFamily="34" charset="0"/>
              </a:rPr>
              <a:t>DO NOT Hold events </a:t>
            </a:r>
            <a:r>
              <a:rPr lang="en-US" sz="3400" b="0" dirty="0">
                <a:solidFill>
                  <a:schemeClr val="bg1"/>
                </a:solidFill>
                <a:latin typeface="Arial" panose="020B0604020202020204" pitchFamily="34" charset="0"/>
                <a:cs typeface="Arial" panose="020B0604020202020204" pitchFamily="34" charset="0"/>
              </a:rPr>
              <a:t>at home or attend events where you will have a large gathering </a:t>
            </a:r>
          </a:p>
          <a:p>
            <a:pPr marL="330200" indent="-301625" algn="l" defTabSz="914400">
              <a:spcBef>
                <a:spcPts val="1200"/>
              </a:spcBef>
              <a:buSzPct val="125000"/>
              <a:buChar char="•"/>
              <a:defRPr cap="all" spc="-70">
                <a:solidFill>
                  <a:srgbClr val="FFFFFF"/>
                </a:solidFill>
              </a:defRPr>
            </a:pPr>
            <a:r>
              <a:rPr sz="3400" b="0" dirty="0">
                <a:solidFill>
                  <a:schemeClr val="bg1"/>
                </a:solidFill>
                <a:latin typeface="Arial" panose="020B0604020202020204" pitchFamily="34" charset="0"/>
                <a:cs typeface="Arial" panose="020B0604020202020204" pitchFamily="34" charset="0"/>
              </a:rPr>
              <a:t>DO NOT go to crowded places like markets, shopping, MELAS, parties</a:t>
            </a:r>
            <a:endParaRPr sz="3400" b="0" spc="-90" dirty="0">
              <a:solidFill>
                <a:schemeClr val="bg1"/>
              </a:solidFill>
              <a:latin typeface="Arial" panose="020B0604020202020204" pitchFamily="34" charset="0"/>
              <a:cs typeface="Arial" panose="020B0604020202020204" pitchFamily="34" charset="0"/>
            </a:endParaRPr>
          </a:p>
          <a:p>
            <a:pPr marL="330728" indent="-330728" algn="l" defTabSz="914400">
              <a:spcBef>
                <a:spcPts val="1200"/>
              </a:spcBef>
              <a:buSzPct val="125000"/>
              <a:buChar char="•"/>
              <a:defRPr cap="all" spc="-70">
                <a:solidFill>
                  <a:srgbClr val="FFFFFF"/>
                </a:solidFill>
              </a:defRPr>
            </a:pPr>
            <a:r>
              <a:rPr lang="en-US" sz="3400" b="0" dirty="0">
                <a:solidFill>
                  <a:schemeClr val="bg1"/>
                </a:solidFill>
                <a:latin typeface="Arial" panose="020B0604020202020204" pitchFamily="34" charset="0"/>
                <a:cs typeface="Arial" panose="020B0604020202020204" pitchFamily="34" charset="0"/>
              </a:rPr>
              <a:t>While using </a:t>
            </a:r>
            <a:r>
              <a:rPr sz="3400" b="0" dirty="0">
                <a:solidFill>
                  <a:schemeClr val="bg1"/>
                </a:solidFill>
                <a:latin typeface="Arial" panose="020B0604020202020204" pitchFamily="34" charset="0"/>
                <a:cs typeface="Arial" panose="020B0604020202020204" pitchFamily="34" charset="0"/>
              </a:rPr>
              <a:t>public transport </a:t>
            </a:r>
            <a:r>
              <a:rPr lang="en-US" sz="3400" b="0" dirty="0">
                <a:solidFill>
                  <a:schemeClr val="bg1"/>
                </a:solidFill>
                <a:latin typeface="Arial" panose="020B0604020202020204" pitchFamily="34" charset="0"/>
                <a:cs typeface="Arial" panose="020B0604020202020204" pitchFamily="34" charset="0"/>
              </a:rPr>
              <a:t> try not to touch handles seat backs </a:t>
            </a:r>
            <a:r>
              <a:rPr lang="en-US" sz="3400" b="0" dirty="0" err="1">
                <a:solidFill>
                  <a:schemeClr val="bg1"/>
                </a:solidFill>
                <a:latin typeface="Arial" panose="020B0604020202020204" pitchFamily="34" charset="0"/>
                <a:cs typeface="Arial" panose="020B0604020202020204" pitchFamily="34" charset="0"/>
              </a:rPr>
              <a:t>etc</a:t>
            </a:r>
            <a:r>
              <a:rPr lang="en-US" sz="3400" b="0" dirty="0">
                <a:solidFill>
                  <a:schemeClr val="bg1"/>
                </a:solidFill>
                <a:latin typeface="Arial" panose="020B0604020202020204" pitchFamily="34" charset="0"/>
                <a:cs typeface="Arial" panose="020B0604020202020204" pitchFamily="34" charset="0"/>
              </a:rPr>
              <a:t> if you can avoid it</a:t>
            </a:r>
            <a:endParaRPr sz="3400" b="0" dirty="0">
              <a:solidFill>
                <a:schemeClr val="bg1"/>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2FD0B4FF-DD8E-2643-B323-DEF327CECDED}"/>
              </a:ext>
            </a:extLst>
          </p:cNvPr>
          <p:cNvSpPr/>
          <p:nvPr/>
        </p:nvSpPr>
        <p:spPr>
          <a:xfrm>
            <a:off x="4467886" y="3908826"/>
            <a:ext cx="15076987" cy="4431983"/>
          </a:xfrm>
          <a:prstGeom prst="rect">
            <a:avLst/>
          </a:prstGeom>
        </p:spPr>
        <p:txBody>
          <a:bodyPr wrap="square">
            <a:spAutoFit/>
          </a:bodyPr>
          <a:lstStyle/>
          <a:p>
            <a:pPr marL="330728" indent="-330728" algn="l" defTabSz="914400">
              <a:spcBef>
                <a:spcPts val="1200"/>
              </a:spcBef>
              <a:buSzPct val="125000"/>
              <a:buChar char="•"/>
              <a:defRPr cap="all" spc="-70"/>
            </a:pPr>
            <a:r>
              <a:rPr lang="en-US" sz="3600" b="0" dirty="0">
                <a:latin typeface="Arial" panose="020B0604020202020204" pitchFamily="34" charset="0"/>
                <a:cs typeface="Arial" panose="020B0604020202020204" pitchFamily="34" charset="0"/>
              </a:rPr>
              <a:t>Stay at home unless absolutely necessary</a:t>
            </a:r>
          </a:p>
          <a:p>
            <a:pPr marL="330728" indent="-330728" algn="l" defTabSz="914400">
              <a:spcBef>
                <a:spcPts val="1200"/>
              </a:spcBef>
              <a:buSzPct val="125000"/>
              <a:buChar char="•"/>
              <a:defRPr cap="all" spc="-70"/>
            </a:pPr>
            <a:r>
              <a:rPr lang="en-US" sz="3600" b="0" dirty="0">
                <a:latin typeface="Arial" panose="020B0604020202020204" pitchFamily="34" charset="0"/>
                <a:cs typeface="Arial" panose="020B0604020202020204" pitchFamily="34" charset="0"/>
              </a:rPr>
              <a:t>Keep a distance of at least one meter between yourself and another person</a:t>
            </a:r>
          </a:p>
          <a:p>
            <a:pPr marL="330728" indent="-330728" algn="l" defTabSz="914400">
              <a:spcBef>
                <a:spcPts val="1200"/>
              </a:spcBef>
              <a:buSzPct val="125000"/>
              <a:buChar char="•"/>
              <a:defRPr cap="all" spc="-70"/>
            </a:pPr>
            <a:r>
              <a:rPr lang="en-US" sz="3600" b="0" dirty="0">
                <a:latin typeface="Arial" panose="020B0604020202020204" pitchFamily="34" charset="0"/>
                <a:cs typeface="Arial" panose="020B0604020202020204" pitchFamily="34" charset="0"/>
              </a:rPr>
              <a:t>WHEN THE LOCKDOWN LIFTS AND SHG MEETINGS ARE HELD AGAIN, ENSURE PHYSICAL DISTANCING </a:t>
            </a:r>
          </a:p>
          <a:p>
            <a:pPr marL="330728" indent="-330728" algn="l" defTabSz="914400">
              <a:spcBef>
                <a:spcPts val="1200"/>
              </a:spcBef>
              <a:buSzPct val="125000"/>
              <a:buChar char="•"/>
              <a:defRPr cap="all" spc="-70"/>
            </a:pPr>
            <a:r>
              <a:rPr lang="en-US" sz="3600" b="0" dirty="0">
                <a:latin typeface="Arial" panose="020B0604020202020204" pitchFamily="34" charset="0"/>
                <a:cs typeface="Arial" panose="020B0604020202020204" pitchFamily="34" charset="0"/>
              </a:rPr>
              <a:t>IF SHGS ARE DOING ANY COOPERATIVE WORK, Stagger  WORK TIMES, MAINTAIN DISTANCE </a:t>
            </a:r>
          </a:p>
        </p:txBody>
      </p:sp>
      <p:pic>
        <p:nvPicPr>
          <p:cNvPr id="16" name="Picture 15">
            <a:extLst>
              <a:ext uri="{FF2B5EF4-FFF2-40B4-BE49-F238E27FC236}">
                <a16:creationId xmlns:a16="http://schemas.microsoft.com/office/drawing/2014/main" id="{53DDE86B-158D-3043-9A21-72BADF38E9F3}"/>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7" name="Picture 16">
            <a:extLst>
              <a:ext uri="{FF2B5EF4-FFF2-40B4-BE49-F238E27FC236}">
                <a16:creationId xmlns:a16="http://schemas.microsoft.com/office/drawing/2014/main" id="{C9A7ABB2-E692-5249-953B-8FC9C108FFA1}"/>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121702" y="12888046"/>
            <a:ext cx="1488607" cy="942081"/>
          </a:xfrm>
          <a:prstGeom prst="rect">
            <a:avLst/>
          </a:prstGeom>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C8223C6-A052-2740-A78B-92992A1313EF}"/>
              </a:ext>
            </a:extLst>
          </p:cNvPr>
          <p:cNvSpPr txBox="1"/>
          <p:nvPr/>
        </p:nvSpPr>
        <p:spPr>
          <a:xfrm>
            <a:off x="0" y="123843"/>
            <a:ext cx="14960600" cy="1032907"/>
          </a:xfrm>
          <a:prstGeom prst="roundRect">
            <a:avLst/>
          </a:prstGeom>
          <a:solidFill>
            <a:schemeClr val="bg1"/>
          </a:solidFill>
          <a:ln/>
        </p:spPr>
        <p:style>
          <a:lnRef idx="2">
            <a:schemeClr val="accent1"/>
          </a:lnRef>
          <a:fillRef idx="1">
            <a:schemeClr val="lt1"/>
          </a:fillRef>
          <a:effectRef idx="0">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en-US" sz="5400" dirty="0"/>
              <a:t>Use of Face Covers</a:t>
            </a:r>
          </a:p>
        </p:txBody>
      </p:sp>
      <p:sp>
        <p:nvSpPr>
          <p:cNvPr id="12" name="Text Placeholder 1">
            <a:extLst>
              <a:ext uri="{FF2B5EF4-FFF2-40B4-BE49-F238E27FC236}">
                <a16:creationId xmlns:a16="http://schemas.microsoft.com/office/drawing/2014/main" id="{44ABD988-F1F6-6A41-B877-91B9529FBDB5}"/>
              </a:ext>
            </a:extLst>
          </p:cNvPr>
          <p:cNvSpPr txBox="1">
            <a:spLocks/>
          </p:cNvSpPr>
          <p:nvPr/>
        </p:nvSpPr>
        <p:spPr>
          <a:xfrm>
            <a:off x="6489945" y="10316381"/>
            <a:ext cx="17894055" cy="3177309"/>
          </a:xfrm>
          <a:prstGeom prst="roundRect">
            <a:avLst/>
          </a:prstGeom>
          <a:solidFill>
            <a:srgbClr val="002060"/>
          </a:solid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2">
            <a:schemeClr val="accent1"/>
          </a:lnRef>
          <a:fillRef idx="1">
            <a:schemeClr val="lt1"/>
          </a:fillRef>
          <a:effectRef idx="0">
            <a:schemeClr val="accent1"/>
          </a:effectRef>
          <a:fontRef idx="minor">
            <a:schemeClr val="dk1"/>
          </a:fontRef>
        </p:style>
        <p:txBody>
          <a:bodyPr lIns="50800" tIns="50800" rIns="50800" bIns="50800" anchor="t">
            <a:noAutofit/>
          </a:bodyPr>
          <a:lstStyle>
            <a:lvl1pPr marL="63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1pPr>
            <a:lvl2pPr marL="127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2pPr>
            <a:lvl3pPr marL="190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3pPr>
            <a:lvl4pPr marL="2540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4pPr>
            <a:lvl5pPr marL="3175000" marR="0" indent="-635000" algn="l" defTabSz="825500" latinLnBrk="0">
              <a:lnSpc>
                <a:spcPct val="100000"/>
              </a:lnSpc>
              <a:spcBef>
                <a:spcPts val="5900"/>
              </a:spcBef>
              <a:spcAft>
                <a:spcPts val="0"/>
              </a:spcAft>
              <a:buClrTx/>
              <a:buSzPct val="125000"/>
              <a:buFontTx/>
              <a:buChar char="•"/>
              <a:tabLst/>
              <a:defRPr sz="4800" b="0" i="0" u="none" strike="noStrike" cap="none" spc="0" baseline="0">
                <a:solidFill>
                  <a:srgbClr val="000000"/>
                </a:solidFill>
                <a:uFillTx/>
                <a:latin typeface="Arial" panose="020B0604020202020204" pitchFamily="34" charset="0"/>
                <a:ea typeface="Arial" panose="020B0604020202020204" pitchFamily="34" charset="0"/>
                <a:cs typeface="Arial" panose="020B0604020202020204" pitchFamily="34" charset="0"/>
                <a:sym typeface="Gill Sans"/>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solidFill>
                  <a:srgbClr val="000000"/>
                </a:solidFill>
                <a:uFillTx/>
                <a:latin typeface="Gill Sans"/>
                <a:ea typeface="Gill Sans"/>
                <a:cs typeface="Gill Sans"/>
                <a:sym typeface="Gill Sans"/>
              </a:defRPr>
            </a:lvl9pPr>
          </a:lstStyle>
          <a:p>
            <a:pPr marL="0" indent="0" hangingPunct="1">
              <a:spcBef>
                <a:spcPts val="0"/>
              </a:spcBef>
              <a:buFontTx/>
              <a:buNone/>
            </a:pPr>
            <a:r>
              <a:rPr lang="en-US" sz="3200" b="1" dirty="0">
                <a:solidFill>
                  <a:schemeClr val="bg1"/>
                </a:solidFill>
                <a:latin typeface="+mj-lt"/>
              </a:rPr>
              <a:t>5. What are the precautions in using a face cover?</a:t>
            </a:r>
          </a:p>
          <a:p>
            <a:pPr hangingPunct="1">
              <a:spcBef>
                <a:spcPts val="0"/>
              </a:spcBef>
              <a:buFont typeface="Arial" panose="020B0604020202020204" pitchFamily="34" charset="0"/>
              <a:buChar char="•"/>
            </a:pPr>
            <a:r>
              <a:rPr lang="en-US" sz="3200" dirty="0">
                <a:solidFill>
                  <a:schemeClr val="bg1"/>
                </a:solidFill>
                <a:latin typeface="+mj-lt"/>
              </a:rPr>
              <a:t>Do not touch your face when you are wearing a face cover</a:t>
            </a:r>
          </a:p>
          <a:p>
            <a:pPr hangingPunct="1">
              <a:spcBef>
                <a:spcPts val="0"/>
              </a:spcBef>
              <a:buFont typeface="Arial" panose="020B0604020202020204" pitchFamily="34" charset="0"/>
              <a:buChar char="•"/>
            </a:pPr>
            <a:r>
              <a:rPr lang="en-US" sz="3200" dirty="0">
                <a:solidFill>
                  <a:schemeClr val="bg1"/>
                </a:solidFill>
                <a:latin typeface="+mj-lt"/>
              </a:rPr>
              <a:t>practice social distancing even when you wear a face cover.</a:t>
            </a:r>
          </a:p>
          <a:p>
            <a:pPr hangingPunct="1">
              <a:spcBef>
                <a:spcPts val="0"/>
              </a:spcBef>
              <a:buFont typeface="Arial" panose="020B0604020202020204" pitchFamily="34" charset="0"/>
              <a:buChar char="•"/>
            </a:pPr>
            <a:r>
              <a:rPr lang="en-US" sz="3200" dirty="0">
                <a:solidFill>
                  <a:schemeClr val="bg1"/>
                </a:solidFill>
                <a:latin typeface="+mj-lt"/>
              </a:rPr>
              <a:t>Do not take your face cover on and off many times. </a:t>
            </a:r>
          </a:p>
          <a:p>
            <a:pPr hangingPunct="1">
              <a:spcBef>
                <a:spcPts val="0"/>
              </a:spcBef>
              <a:buFont typeface="Arial" panose="020B0604020202020204" pitchFamily="34" charset="0"/>
              <a:buChar char="•"/>
            </a:pPr>
            <a:r>
              <a:rPr lang="en-US" sz="3200" dirty="0">
                <a:solidFill>
                  <a:schemeClr val="bg1"/>
                </a:solidFill>
                <a:latin typeface="+mj-lt"/>
              </a:rPr>
              <a:t>While taking it off,  the outer side of the cover should not touch your face. Put it for washing and never re-use face cover without washing</a:t>
            </a:r>
            <a:endParaRPr lang="en-US" sz="3200" dirty="0">
              <a:solidFill>
                <a:schemeClr val="bg1"/>
              </a:solidFill>
            </a:endParaRPr>
          </a:p>
        </p:txBody>
      </p:sp>
      <p:sp>
        <p:nvSpPr>
          <p:cNvPr id="15" name="TextBox 14">
            <a:extLst>
              <a:ext uri="{FF2B5EF4-FFF2-40B4-BE49-F238E27FC236}">
                <a16:creationId xmlns:a16="http://schemas.microsoft.com/office/drawing/2014/main" id="{BCE3618F-3CA6-6E44-9DFA-0F278EA6094F}"/>
              </a:ext>
            </a:extLst>
          </p:cNvPr>
          <p:cNvSpPr txBox="1"/>
          <p:nvPr/>
        </p:nvSpPr>
        <p:spPr>
          <a:xfrm>
            <a:off x="6457950" y="1224556"/>
            <a:ext cx="17894054" cy="2292826"/>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a:solidFill>
                  <a:schemeClr val="bg1"/>
                </a:solidFill>
              </a:rPr>
              <a:t>1. What is a face cover and why should you use it?</a:t>
            </a:r>
          </a:p>
          <a:p>
            <a:pPr algn="l"/>
            <a:r>
              <a:rPr lang="en-US" sz="3200" b="0" dirty="0">
                <a:solidFill>
                  <a:schemeClr val="bg1"/>
                </a:solidFill>
              </a:rPr>
              <a:t>The </a:t>
            </a:r>
            <a:r>
              <a:rPr lang="en-US" sz="3200" b="0" dirty="0" err="1">
                <a:solidFill>
                  <a:schemeClr val="bg1"/>
                </a:solidFill>
              </a:rPr>
              <a:t>MoHFW</a:t>
            </a:r>
            <a:r>
              <a:rPr lang="en-US" sz="3200" b="0" dirty="0">
                <a:solidFill>
                  <a:schemeClr val="bg1"/>
                </a:solidFill>
              </a:rPr>
              <a:t> has now issued an advisory on use of face covers. MOHFW recommends that people wear a cloth face covering to cover their nose and mouth in the community setting. This is to protect people around you if you are infected and also to protect you from getting infected.</a:t>
            </a:r>
          </a:p>
        </p:txBody>
      </p:sp>
      <p:sp>
        <p:nvSpPr>
          <p:cNvPr id="16" name="TextBox 15">
            <a:extLst>
              <a:ext uri="{FF2B5EF4-FFF2-40B4-BE49-F238E27FC236}">
                <a16:creationId xmlns:a16="http://schemas.microsoft.com/office/drawing/2014/main" id="{66DC1401-DCF2-2B43-9887-F74914A7D1EE}"/>
              </a:ext>
            </a:extLst>
          </p:cNvPr>
          <p:cNvSpPr txBox="1"/>
          <p:nvPr/>
        </p:nvSpPr>
        <p:spPr>
          <a:xfrm>
            <a:off x="0" y="3644001"/>
            <a:ext cx="19573876" cy="2292826"/>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l"/>
            <a:r>
              <a:rPr lang="en-US" sz="3200" b="0" dirty="0">
                <a:solidFill>
                  <a:schemeClr val="tx1"/>
                </a:solidFill>
              </a:rPr>
              <a:t>2. </a:t>
            </a:r>
            <a:r>
              <a:rPr lang="en-US" sz="3200" dirty="0">
                <a:solidFill>
                  <a:schemeClr val="tx1"/>
                </a:solidFill>
              </a:rPr>
              <a:t>Do I need to practice social distancing if wearing a face cover </a:t>
            </a:r>
          </a:p>
          <a:p>
            <a:pPr algn="l"/>
            <a:r>
              <a:rPr lang="en-US" sz="3200" b="0" dirty="0">
                <a:solidFill>
                  <a:schemeClr val="tx1"/>
                </a:solidFill>
              </a:rPr>
              <a:t>Yes. Wearing cloth face coverings is an additional public health measure. </a:t>
            </a:r>
            <a:r>
              <a:rPr lang="en-US" sz="3200" b="0" dirty="0" err="1">
                <a:solidFill>
                  <a:schemeClr val="tx1"/>
                </a:solidFill>
              </a:rPr>
              <a:t>MoHFW</a:t>
            </a:r>
            <a:r>
              <a:rPr lang="en-US" sz="3200" b="0" dirty="0">
                <a:solidFill>
                  <a:schemeClr val="tx1"/>
                </a:solidFill>
              </a:rPr>
              <a:t> still recommends social distancing and maintaining at least 1meter away from other people, frequent hand washing with soap and water. A cloth face covering is  intended to protect the wearer, as well as  prevents the spread of virus from the wearer to others. </a:t>
            </a:r>
          </a:p>
        </p:txBody>
      </p:sp>
      <p:sp>
        <p:nvSpPr>
          <p:cNvPr id="11" name="TextBox 10">
            <a:extLst>
              <a:ext uri="{FF2B5EF4-FFF2-40B4-BE49-F238E27FC236}">
                <a16:creationId xmlns:a16="http://schemas.microsoft.com/office/drawing/2014/main" id="{A9F7129A-7A78-3842-809D-104FEA7F5E9F}"/>
              </a:ext>
            </a:extLst>
          </p:cNvPr>
          <p:cNvSpPr txBox="1"/>
          <p:nvPr/>
        </p:nvSpPr>
        <p:spPr>
          <a:xfrm>
            <a:off x="6457951" y="6072439"/>
            <a:ext cx="17894054" cy="2292826"/>
          </a:xfrm>
          <a:prstGeom prst="round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2" indent="0" algn="l" hangingPunct="1"/>
            <a:r>
              <a:rPr lang="en-US" sz="3200" dirty="0">
                <a:solidFill>
                  <a:schemeClr val="bg1"/>
                </a:solidFill>
              </a:rPr>
              <a:t>3. How to put on a face cover?</a:t>
            </a:r>
          </a:p>
          <a:p>
            <a:pPr marL="457200" lvl="2" indent="-457200" algn="l" hangingPunct="1">
              <a:buFont typeface="Arial" panose="020B0604020202020204" pitchFamily="34" charset="0"/>
              <a:buChar char="•"/>
            </a:pPr>
            <a:r>
              <a:rPr lang="en-US" sz="3200" b="0" dirty="0">
                <a:solidFill>
                  <a:schemeClr val="bg1"/>
                </a:solidFill>
              </a:rPr>
              <a:t>Fit snugly but comfortably against the side of the face be secured with ties or ear loops</a:t>
            </a:r>
          </a:p>
          <a:p>
            <a:pPr marL="457200" lvl="2" indent="-457200" algn="l" hangingPunct="1">
              <a:buFont typeface="Arial" panose="020B0604020202020204" pitchFamily="34" charset="0"/>
              <a:buChar char="•"/>
            </a:pPr>
            <a:r>
              <a:rPr lang="en-US" sz="3200" b="0" dirty="0">
                <a:solidFill>
                  <a:schemeClr val="bg1"/>
                </a:solidFill>
              </a:rPr>
              <a:t>Include multiple layers of fabric </a:t>
            </a:r>
          </a:p>
          <a:p>
            <a:pPr marL="457200" lvl="2" indent="-457200" algn="l" hangingPunct="1">
              <a:buFont typeface="Arial" panose="020B0604020202020204" pitchFamily="34" charset="0"/>
              <a:buChar char="•"/>
            </a:pPr>
            <a:r>
              <a:rPr lang="en-US" sz="3200" b="0" dirty="0">
                <a:solidFill>
                  <a:schemeClr val="bg1"/>
                </a:solidFill>
              </a:rPr>
              <a:t>Allow for breathing without restriction</a:t>
            </a:r>
            <a:endParaRPr lang="en-US" sz="3200" dirty="0">
              <a:solidFill>
                <a:schemeClr val="bg1"/>
              </a:solidFill>
            </a:endParaRPr>
          </a:p>
        </p:txBody>
      </p:sp>
      <p:sp>
        <p:nvSpPr>
          <p:cNvPr id="14" name="TextBox 13">
            <a:extLst>
              <a:ext uri="{FF2B5EF4-FFF2-40B4-BE49-F238E27FC236}">
                <a16:creationId xmlns:a16="http://schemas.microsoft.com/office/drawing/2014/main" id="{3A151CBA-445E-7F4C-8D41-6827098416A4}"/>
              </a:ext>
            </a:extLst>
          </p:cNvPr>
          <p:cNvSpPr txBox="1"/>
          <p:nvPr/>
        </p:nvSpPr>
        <p:spPr>
          <a:xfrm>
            <a:off x="0" y="8466825"/>
            <a:ext cx="19019838" cy="1747996"/>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gn="l" hangingPunct="1"/>
            <a:r>
              <a:rPr lang="en-US" sz="3200" dirty="0">
                <a:solidFill>
                  <a:srgbClr val="002060"/>
                </a:solidFill>
              </a:rPr>
              <a:t>4. How do I take care of the face covers?</a:t>
            </a:r>
          </a:p>
          <a:p>
            <a:pPr algn="l" hangingPunct="1"/>
            <a:r>
              <a:rPr lang="en-US" sz="3200" b="0" dirty="0">
                <a:solidFill>
                  <a:srgbClr val="002060"/>
                </a:solidFill>
              </a:rPr>
              <a:t>Face covers should be taken off and washed in warm soap and water or 1% bleach solution. Immediately on taking off the face cover, do not keep it lying around but put it for washing</a:t>
            </a:r>
            <a:r>
              <a:rPr lang="en-US" sz="3200" b="0" dirty="0">
                <a:solidFill>
                  <a:schemeClr val="tx1"/>
                </a:solidFill>
              </a:rPr>
              <a:t> </a:t>
            </a:r>
          </a:p>
        </p:txBody>
      </p:sp>
      <p:sp>
        <p:nvSpPr>
          <p:cNvPr id="2" name="Slide Number Placeholder 1">
            <a:extLst>
              <a:ext uri="{FF2B5EF4-FFF2-40B4-BE49-F238E27FC236}">
                <a16:creationId xmlns:a16="http://schemas.microsoft.com/office/drawing/2014/main" id="{2B79ACE0-4482-D84D-8DD1-A8DE3F9CE16B}"/>
              </a:ext>
            </a:extLst>
          </p:cNvPr>
          <p:cNvSpPr>
            <a:spLocks noGrp="1"/>
          </p:cNvSpPr>
          <p:nvPr>
            <p:ph type="sldNum" sz="quarter" idx="2"/>
          </p:nvPr>
        </p:nvSpPr>
        <p:spPr/>
        <p:txBody>
          <a:bodyPr/>
          <a:lstStyle/>
          <a:p>
            <a:fld id="{86CB4B4D-7CA3-9044-876B-883B54F8677D}" type="slidenum">
              <a:rPr lang="en-US" smtClean="0"/>
              <a:t>18</a:t>
            </a:fld>
            <a:endParaRPr lang="en-US"/>
          </a:p>
        </p:txBody>
      </p:sp>
      <p:pic>
        <p:nvPicPr>
          <p:cNvPr id="9" name="Picture 8">
            <a:extLst>
              <a:ext uri="{FF2B5EF4-FFF2-40B4-BE49-F238E27FC236}">
                <a16:creationId xmlns:a16="http://schemas.microsoft.com/office/drawing/2014/main" id="{1F911E04-6A36-D94A-BAFA-17ED389745B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103206" y="13005867"/>
            <a:ext cx="1488607" cy="487823"/>
          </a:xfrm>
          <a:prstGeom prst="rect">
            <a:avLst/>
          </a:prstGeom>
        </p:spPr>
      </p:pic>
      <p:pic>
        <p:nvPicPr>
          <p:cNvPr id="13" name="Picture 12">
            <a:extLst>
              <a:ext uri="{FF2B5EF4-FFF2-40B4-BE49-F238E27FC236}">
                <a16:creationId xmlns:a16="http://schemas.microsoft.com/office/drawing/2014/main" id="{F12C4BFE-6F9E-1643-8085-69F57812E5A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67758" y="12739398"/>
            <a:ext cx="1488607" cy="942081"/>
          </a:xfrm>
          <a:prstGeom prst="rect">
            <a:avLst/>
          </a:prstGeom>
        </p:spPr>
      </p:pic>
    </p:spTree>
    <p:extLst>
      <p:ext uri="{BB962C8B-B14F-4D97-AF65-F5344CB8AC3E}">
        <p14:creationId xmlns:p14="http://schemas.microsoft.com/office/powerpoint/2010/main" val="228434095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ssolv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dissolv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dissolve">
                                      <p:cBhvr>
                                        <p:cTn id="22" dur="500"/>
                                        <p:tgtEl>
                                          <p:spTgt spid="14"/>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dissolve">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P spid="16" grpId="0" animBg="1"/>
      <p:bldP spid="11" grpId="0" animBg="1"/>
      <p:bldP spid="14"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828958" y="2437334"/>
            <a:ext cx="21520842" cy="9541903"/>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2205738" y="3933629"/>
            <a:ext cx="20749846" cy="65493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Coronavirus is transmitted by respiratory droplets and fomites</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Hand hygiene, Respiratory hygiene and Social distancing are the three personal safety measures</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Three layered masks should be used by health care providers. For the common man, a re-usable face cover provides equal protection from getting the infection </a:t>
            </a:r>
          </a:p>
          <a:p>
            <a:pPr marL="742950" indent="-742950" algn="l" defTabSz="1828800" hangingPunct="1">
              <a:buFont typeface="+mj-lt"/>
              <a:buAutoNum type="arabicPeriod"/>
            </a:pPr>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D5B250A-4908-1D4F-B407-3CAA343EFF68}"/>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F44FD86E-7FD3-7A49-93AF-3A579C3E9EBF}"/>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564214641"/>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9" name="Group"/>
          <p:cNvGrpSpPr/>
          <p:nvPr/>
        </p:nvGrpSpPr>
        <p:grpSpPr>
          <a:xfrm>
            <a:off x="5990376" y="359990"/>
            <a:ext cx="12403249" cy="1297968"/>
            <a:chOff x="0" y="0"/>
            <a:chExt cx="12403248" cy="1297966"/>
          </a:xfrm>
        </p:grpSpPr>
        <p:sp>
          <p:nvSpPr>
            <p:cNvPr id="137" name="Rounded Rectangle"/>
            <p:cNvSpPr/>
            <p:nvPr/>
          </p:nvSpPr>
          <p:spPr>
            <a:xfrm>
              <a:off x="0" y="0"/>
              <a:ext cx="12403248"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b="0">
                  <a:solidFill>
                    <a:srgbClr val="FFFFFF"/>
                  </a:solidFill>
                  <a:latin typeface="+mn-lt"/>
                  <a:ea typeface="+mn-ea"/>
                  <a:cs typeface="+mn-cs"/>
                  <a:sym typeface="Gill Sans SemiBold"/>
                </a:defRPr>
              </a:pPr>
              <a:endParaRPr kumimoji="0" sz="320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SemiBold"/>
              </a:endParaRPr>
            </a:p>
          </p:txBody>
        </p:sp>
        <p:sp>
          <p:nvSpPr>
            <p:cNvPr id="138" name="WHAT ARE WE GOING TO LEARN?"/>
            <p:cNvSpPr txBox="1"/>
            <p:nvPr/>
          </p:nvSpPr>
          <p:spPr>
            <a:xfrm>
              <a:off x="824350" y="212966"/>
              <a:ext cx="10754546"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000" b="0" u="none" strike="noStrike" kern="0" cap="none" spc="0" normalizeH="0" baseline="0" noProof="0" dirty="0">
                  <a:ln>
                    <a:noFill/>
                  </a:ln>
                  <a:solidFill>
                    <a:srgbClr val="002135"/>
                  </a:solidFill>
                  <a:effectLst/>
                  <a:uLnTx/>
                  <a:uFillTx/>
                  <a:latin typeface="Arial" panose="020B0604020202020204" pitchFamily="34" charset="0"/>
                  <a:cs typeface="Arial" panose="020B0604020202020204" pitchFamily="34" charset="0"/>
                  <a:sym typeface="Gill Sans"/>
                </a:rPr>
                <a:t>WHAT ARE WE GOING TO LEARN?</a:t>
              </a:r>
            </a:p>
          </p:txBody>
        </p:sp>
      </p:grpSp>
      <p:grpSp>
        <p:nvGrpSpPr>
          <p:cNvPr id="149" name="Group"/>
          <p:cNvGrpSpPr/>
          <p:nvPr/>
        </p:nvGrpSpPr>
        <p:grpSpPr>
          <a:xfrm>
            <a:off x="10407802" y="3382152"/>
            <a:ext cx="4719109" cy="5194884"/>
            <a:chOff x="66095" y="38093"/>
            <a:chExt cx="4719107" cy="5194882"/>
          </a:xfrm>
        </p:grpSpPr>
        <p:pic>
          <p:nvPicPr>
            <p:cNvPr id="141" name="Image" descr="Image"/>
            <p:cNvPicPr>
              <a:picLocks noChangeAspect="1"/>
            </p:cNvPicPr>
            <p:nvPr/>
          </p:nvPicPr>
          <p:blipFill>
            <a:blip r:embed="rId4">
              <a:duotone>
                <a:schemeClr val="accent2">
                  <a:shade val="45000"/>
                  <a:satMod val="135000"/>
                </a:schemeClr>
                <a:prstClr val="white"/>
              </a:duotone>
            </a:blip>
            <a:stretch>
              <a:fillRect/>
            </a:stretch>
          </p:blipFill>
          <p:spPr>
            <a:xfrm>
              <a:off x="701095" y="1165448"/>
              <a:ext cx="3817406" cy="3724742"/>
            </a:xfrm>
            <a:prstGeom prst="rect">
              <a:avLst/>
            </a:prstGeom>
            <a:ln w="12700" cap="flat">
              <a:noFill/>
              <a:miter lim="400000"/>
            </a:ln>
            <a:effectLst>
              <a:outerShdw dist="25400" dir="5400000" rotWithShape="0">
                <a:srgbClr val="000000"/>
              </a:outerShdw>
            </a:effectLst>
          </p:spPr>
        </p:pic>
        <p:pic>
          <p:nvPicPr>
            <p:cNvPr id="142" name="Image" descr="Image"/>
            <p:cNvPicPr>
              <a:picLocks noChangeAspect="1"/>
            </p:cNvPicPr>
            <p:nvPr/>
          </p:nvPicPr>
          <p:blipFill>
            <a:blip r:embed="rId5"/>
            <a:stretch>
              <a:fillRect/>
            </a:stretch>
          </p:blipFill>
          <p:spPr>
            <a:xfrm>
              <a:off x="66095" y="959225"/>
              <a:ext cx="924134" cy="901702"/>
            </a:xfrm>
            <a:prstGeom prst="rect">
              <a:avLst/>
            </a:prstGeom>
            <a:ln w="12700" cap="flat">
              <a:noFill/>
              <a:miter lim="400000"/>
            </a:ln>
            <a:effectLst>
              <a:outerShdw dist="25400" dir="5400000" rotWithShape="0">
                <a:srgbClr val="000000"/>
              </a:outerShdw>
            </a:effectLst>
          </p:spPr>
        </p:pic>
        <p:pic>
          <p:nvPicPr>
            <p:cNvPr id="143" name="Image" descr="Image"/>
            <p:cNvPicPr>
              <a:picLocks noChangeAspect="1"/>
            </p:cNvPicPr>
            <p:nvPr/>
          </p:nvPicPr>
          <p:blipFill>
            <a:blip r:embed="rId6"/>
            <a:stretch>
              <a:fillRect/>
            </a:stretch>
          </p:blipFill>
          <p:spPr>
            <a:xfrm>
              <a:off x="4229303" y="3904507"/>
              <a:ext cx="554529" cy="541068"/>
            </a:xfrm>
            <a:prstGeom prst="rect">
              <a:avLst/>
            </a:prstGeom>
            <a:ln w="12700" cap="flat">
              <a:noFill/>
              <a:miter lim="400000"/>
            </a:ln>
            <a:effectLst>
              <a:outerShdw dist="25400" dir="5400000" rotWithShape="0">
                <a:srgbClr val="000000"/>
              </a:outerShdw>
            </a:effectLst>
          </p:spPr>
        </p:pic>
        <p:pic>
          <p:nvPicPr>
            <p:cNvPr id="144" name="Image" descr="Image"/>
            <p:cNvPicPr>
              <a:picLocks noChangeAspect="1"/>
            </p:cNvPicPr>
            <p:nvPr/>
          </p:nvPicPr>
          <p:blipFill>
            <a:blip r:embed="rId6"/>
            <a:stretch>
              <a:fillRect/>
            </a:stretch>
          </p:blipFill>
          <p:spPr>
            <a:xfrm>
              <a:off x="3512842" y="4691907"/>
              <a:ext cx="554529" cy="541068"/>
            </a:xfrm>
            <a:prstGeom prst="rect">
              <a:avLst/>
            </a:prstGeom>
            <a:ln w="12700" cap="flat">
              <a:noFill/>
              <a:miter lim="400000"/>
            </a:ln>
            <a:effectLst>
              <a:outerShdw dist="25400" dir="5400000" rotWithShape="0">
                <a:srgbClr val="000000"/>
              </a:outerShdw>
            </a:effectLst>
          </p:spPr>
        </p:pic>
        <p:pic>
          <p:nvPicPr>
            <p:cNvPr id="145" name="Image" descr="Image"/>
            <p:cNvPicPr>
              <a:picLocks noChangeAspect="1"/>
            </p:cNvPicPr>
            <p:nvPr/>
          </p:nvPicPr>
          <p:blipFill>
            <a:blip r:embed="rId7"/>
            <a:stretch>
              <a:fillRect/>
            </a:stretch>
          </p:blipFill>
          <p:spPr>
            <a:xfrm>
              <a:off x="4480439" y="1004877"/>
              <a:ext cx="304763" cy="297364"/>
            </a:xfrm>
            <a:prstGeom prst="rect">
              <a:avLst/>
            </a:prstGeom>
            <a:ln w="12700" cap="flat">
              <a:noFill/>
              <a:miter lim="400000"/>
            </a:ln>
            <a:effectLst>
              <a:outerShdw dist="25400" dir="5400000" rotWithShape="0">
                <a:srgbClr val="000000"/>
              </a:outerShdw>
            </a:effectLst>
          </p:spPr>
        </p:pic>
        <p:pic>
          <p:nvPicPr>
            <p:cNvPr id="146" name="Image" descr="Image"/>
            <p:cNvPicPr>
              <a:picLocks noChangeAspect="1"/>
            </p:cNvPicPr>
            <p:nvPr/>
          </p:nvPicPr>
          <p:blipFill>
            <a:blip r:embed="rId7"/>
            <a:stretch>
              <a:fillRect/>
            </a:stretch>
          </p:blipFill>
          <p:spPr>
            <a:xfrm>
              <a:off x="3963973" y="1261394"/>
              <a:ext cx="304763" cy="297364"/>
            </a:xfrm>
            <a:prstGeom prst="rect">
              <a:avLst/>
            </a:prstGeom>
            <a:ln w="12700" cap="flat">
              <a:noFill/>
              <a:miter lim="400000"/>
            </a:ln>
            <a:effectLst>
              <a:outerShdw dist="25400" dir="5400000" rotWithShape="0">
                <a:srgbClr val="000000"/>
              </a:outerShdw>
            </a:effectLst>
          </p:spPr>
        </p:pic>
        <p:pic>
          <p:nvPicPr>
            <p:cNvPr id="147" name="Image" descr="Image"/>
            <p:cNvPicPr>
              <a:picLocks noChangeAspect="1"/>
            </p:cNvPicPr>
            <p:nvPr/>
          </p:nvPicPr>
          <p:blipFill>
            <a:blip r:embed="rId7"/>
            <a:stretch>
              <a:fillRect/>
            </a:stretch>
          </p:blipFill>
          <p:spPr>
            <a:xfrm>
              <a:off x="3614723" y="930176"/>
              <a:ext cx="304763" cy="297364"/>
            </a:xfrm>
            <a:prstGeom prst="rect">
              <a:avLst/>
            </a:prstGeom>
            <a:ln w="12700" cap="flat">
              <a:noFill/>
              <a:miter lim="400000"/>
            </a:ln>
            <a:effectLst>
              <a:outerShdw dist="25400" dir="5400000" rotWithShape="0">
                <a:srgbClr val="000000"/>
              </a:outerShdw>
            </a:effectLst>
          </p:spPr>
        </p:pic>
        <p:sp>
          <p:nvSpPr>
            <p:cNvPr id="148" name="COVID-19"/>
            <p:cNvSpPr txBox="1"/>
            <p:nvPr/>
          </p:nvSpPr>
          <p:spPr>
            <a:xfrm>
              <a:off x="1044226" y="38093"/>
              <a:ext cx="3177151" cy="902811"/>
            </a:xfrm>
            <a:prstGeom prst="rect">
              <a:avLst/>
            </a:prstGeom>
            <a:noFill/>
            <a:ln w="12700" cap="flat">
              <a:noFill/>
              <a:miter lim="400000"/>
            </a:ln>
            <a:effectLst>
              <a:outerShdw dist="25400" dir="5400000" rotWithShape="0">
                <a:srgbClr val="000000"/>
              </a:outerShdw>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200">
                  <a:solidFill>
                    <a:srgbClr val="5D467C"/>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5200" b="0" u="none" strike="noStrike" kern="0" normalizeH="0" baseline="0" noProof="0" dirty="0">
                  <a:ln w="0"/>
                  <a:solidFill>
                    <a:schemeClr val="tx1"/>
                  </a:solidFill>
                  <a:effectLst>
                    <a:outerShdw blurRad="38100" dist="19050" dir="2700000" algn="tl" rotWithShape="0">
                      <a:schemeClr val="dk1">
                        <a:alpha val="40000"/>
                      </a:schemeClr>
                    </a:outerShdw>
                  </a:effectLst>
                  <a:uLnTx/>
                  <a:uFillTx/>
                  <a:latin typeface="Arial" panose="020B0604020202020204" pitchFamily="34" charset="0"/>
                  <a:cs typeface="Arial" panose="020B0604020202020204" pitchFamily="34" charset="0"/>
                  <a:sym typeface="Gill Sans"/>
                </a:rPr>
                <a:t>COVID-19</a:t>
              </a:r>
            </a:p>
          </p:txBody>
        </p:sp>
      </p:grpSp>
      <p:grpSp>
        <p:nvGrpSpPr>
          <p:cNvPr id="163" name="Group"/>
          <p:cNvGrpSpPr/>
          <p:nvPr/>
        </p:nvGrpSpPr>
        <p:grpSpPr>
          <a:xfrm>
            <a:off x="9539750" y="596408"/>
            <a:ext cx="12959823" cy="11830732"/>
            <a:chOff x="-7840232" y="-10691307"/>
            <a:chExt cx="9486803" cy="11374246"/>
          </a:xfrm>
        </p:grpSpPr>
        <p:sp>
          <p:nvSpPr>
            <p:cNvPr id="158" name="Rounded Rectangle"/>
            <p:cNvSpPr/>
            <p:nvPr/>
          </p:nvSpPr>
          <p:spPr>
            <a:xfrm>
              <a:off x="-2850481" y="-9189697"/>
              <a:ext cx="3966113" cy="3069195"/>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pic>
          <p:nvPicPr>
            <p:cNvPr id="161" name="Image" descr="Image"/>
            <p:cNvPicPr>
              <a:picLocks noChangeAspect="1"/>
            </p:cNvPicPr>
            <p:nvPr/>
          </p:nvPicPr>
          <p:blipFill>
            <a:blip r:embed="rId8"/>
            <a:stretch>
              <a:fillRect/>
            </a:stretch>
          </p:blipFill>
          <p:spPr>
            <a:xfrm>
              <a:off x="-1060223" y="-10691307"/>
              <a:ext cx="2706794" cy="1484111"/>
            </a:xfrm>
            <a:prstGeom prst="rect">
              <a:avLst/>
            </a:prstGeom>
            <a:ln w="12700" cap="flat">
              <a:noFill/>
              <a:miter lim="400000"/>
            </a:ln>
            <a:effectLst/>
          </p:spPr>
        </p:pic>
        <p:sp>
          <p:nvSpPr>
            <p:cNvPr id="162" name="4"/>
            <p:cNvSpPr txBox="1"/>
            <p:nvPr/>
          </p:nvSpPr>
          <p:spPr>
            <a:xfrm>
              <a:off x="-7840232" y="118682"/>
              <a:ext cx="228764"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IN"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3</a:t>
              </a:r>
              <a:endParaRPr kumimoji="0"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sp>
        <p:nvSpPr>
          <p:cNvPr id="164" name="Rounded Rectangle"/>
          <p:cNvSpPr/>
          <p:nvPr/>
        </p:nvSpPr>
        <p:spPr>
          <a:xfrm>
            <a:off x="4568415" y="5692841"/>
            <a:ext cx="5400058" cy="3069197"/>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65" name="TextBox 24"/>
          <p:cNvSpPr txBox="1"/>
          <p:nvPr/>
        </p:nvSpPr>
        <p:spPr>
          <a:xfrm>
            <a:off x="4713320" y="5888614"/>
            <a:ext cx="4890385" cy="2677652"/>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262626"/>
                </a:solidFill>
              </a:defRPr>
            </a:pPr>
            <a:r>
              <a:rPr kumimoji="0" lang="en-US"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Prevention : Safe Practices </a:t>
            </a:r>
            <a:endParaRPr kumimoji="0" lang="en-IN"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262626"/>
                </a:solidFill>
              </a:defRPr>
            </a:pPr>
            <a:endParaRPr kumimoji="0"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a:solidFill>
                  <a:srgbClr val="262626"/>
                </a:solidFill>
              </a:defRPr>
            </a:pPr>
            <a:r>
              <a:rPr kumimoji="0" lang="en-IN"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The </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information and knowledge that the </a:t>
            </a:r>
            <a:r>
              <a:rPr lang="en-US" sz="2400" b="0" dirty="0">
                <a:solidFill>
                  <a:schemeClr val="bg1"/>
                </a:solidFill>
                <a:latin typeface="Arial" panose="020B0604020202020204" pitchFamily="34" charset="0"/>
                <a:cs typeface="Arial" panose="020B0604020202020204" pitchFamily="34" charset="0"/>
              </a:rPr>
              <a:t>CSO Staff </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will give to the </a:t>
            </a:r>
            <a:r>
              <a:rPr kumimoji="0" lang="en-US"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community </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on Handwashing, Cough hygiene, Social distancing</a:t>
            </a:r>
          </a:p>
        </p:txBody>
      </p:sp>
      <p:pic>
        <p:nvPicPr>
          <p:cNvPr id="166" name="Image" descr="Image"/>
          <p:cNvPicPr>
            <a:picLocks noChangeAspect="1"/>
          </p:cNvPicPr>
          <p:nvPr/>
        </p:nvPicPr>
        <p:blipFill>
          <a:blip r:embed="rId9"/>
          <a:stretch>
            <a:fillRect/>
          </a:stretch>
        </p:blipFill>
        <p:spPr>
          <a:xfrm>
            <a:off x="413573" y="9659956"/>
            <a:ext cx="3512315" cy="2283722"/>
          </a:xfrm>
          <a:prstGeom prst="rect">
            <a:avLst/>
          </a:prstGeom>
          <a:solidFill>
            <a:srgbClr val="002060"/>
          </a:solidFill>
          <a:ln w="12700" cap="flat">
            <a:noFill/>
            <a:miter lim="400000"/>
          </a:ln>
          <a:effectLst/>
        </p:spPr>
      </p:pic>
      <p:sp>
        <p:nvSpPr>
          <p:cNvPr id="167" name="2"/>
          <p:cNvSpPr txBox="1"/>
          <p:nvPr/>
        </p:nvSpPr>
        <p:spPr>
          <a:xfrm>
            <a:off x="9172162" y="5885713"/>
            <a:ext cx="315792" cy="564257"/>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2</a:t>
            </a:r>
          </a:p>
        </p:txBody>
      </p:sp>
      <p:grpSp>
        <p:nvGrpSpPr>
          <p:cNvPr id="181" name="Group"/>
          <p:cNvGrpSpPr/>
          <p:nvPr/>
        </p:nvGrpSpPr>
        <p:grpSpPr>
          <a:xfrm>
            <a:off x="4531312" y="2045201"/>
            <a:ext cx="5418066" cy="3069196"/>
            <a:chOff x="2827769" y="0"/>
            <a:chExt cx="3835339" cy="3069195"/>
          </a:xfrm>
          <a:solidFill>
            <a:srgbClr val="002060"/>
          </a:solidFill>
        </p:grpSpPr>
        <p:sp>
          <p:nvSpPr>
            <p:cNvPr id="176" name="Rounded Rectangle"/>
            <p:cNvSpPr/>
            <p:nvPr/>
          </p:nvSpPr>
          <p:spPr>
            <a:xfrm>
              <a:off x="2827769" y="0"/>
              <a:ext cx="3835339" cy="3069195"/>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177" name="TextBox 24"/>
            <p:cNvSpPr txBox="1"/>
            <p:nvPr/>
          </p:nvSpPr>
          <p:spPr>
            <a:xfrm>
              <a:off x="3027859" y="436842"/>
              <a:ext cx="3542659" cy="2308319"/>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262626"/>
                  </a:solidFill>
                </a:defRPr>
              </a:pPr>
              <a:r>
                <a:rPr kumimoji="0"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ROLE OF THE </a:t>
              </a:r>
              <a:r>
                <a:rPr lang="en-IN" sz="2400" cap="all" dirty="0">
                  <a:solidFill>
                    <a:schemeClr val="bg1"/>
                  </a:solidFill>
                  <a:latin typeface="Arial" panose="020B0604020202020204" pitchFamily="34" charset="0"/>
                  <a:cs typeface="Arial" panose="020B0604020202020204" pitchFamily="34" charset="0"/>
                </a:rPr>
                <a:t>CBO staff &amp; about COVID-19</a:t>
              </a:r>
              <a:endParaRPr kumimoji="0" lang="en-IN"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262626"/>
                  </a:solidFill>
                </a:defRPr>
              </a:pPr>
              <a:endParaRPr kumimoji="0"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a:solidFill>
                    <a:srgbClr val="262626"/>
                  </a:solidFill>
                </a:defRPr>
              </a:pPr>
              <a:r>
                <a:rPr kumimoji="0" lang="en-IN"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The </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role that </a:t>
              </a:r>
              <a:r>
                <a:rPr kumimoji="0" lang="en-IN"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a </a:t>
              </a:r>
              <a:r>
                <a:rPr lang="en-IN" sz="2400" b="0" dirty="0">
                  <a:solidFill>
                    <a:schemeClr val="bg1"/>
                  </a:solidFill>
                  <a:latin typeface="Arial" panose="020B0604020202020204" pitchFamily="34" charset="0"/>
                  <a:cs typeface="Arial" panose="020B0604020202020204" pitchFamily="34" charset="0"/>
                </a:rPr>
                <a:t>CBO member </a:t>
              </a:r>
              <a:r>
                <a:rPr kumimoji="0" lang="en-IN"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 </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plays and what she</a:t>
              </a:r>
              <a:r>
                <a:rPr kumimoji="0" lang="en-US"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/he</a:t>
              </a:r>
              <a:r>
                <a:rPr kumimoji="0"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 needs to understand about COVID-19</a:t>
              </a:r>
            </a:p>
          </p:txBody>
        </p:sp>
        <p:sp>
          <p:nvSpPr>
            <p:cNvPr id="179" name="1"/>
            <p:cNvSpPr txBox="1"/>
            <p:nvPr/>
          </p:nvSpPr>
          <p:spPr>
            <a:xfrm>
              <a:off x="6317828" y="26634"/>
              <a:ext cx="233755" cy="59503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1</a:t>
              </a:r>
            </a:p>
          </p:txBody>
        </p:sp>
      </p:grpSp>
      <p:grpSp>
        <p:nvGrpSpPr>
          <p:cNvPr id="187" name="Group"/>
          <p:cNvGrpSpPr/>
          <p:nvPr/>
        </p:nvGrpSpPr>
        <p:grpSpPr>
          <a:xfrm>
            <a:off x="16440832" y="8591520"/>
            <a:ext cx="5336327" cy="2588564"/>
            <a:chOff x="832739" y="772899"/>
            <a:chExt cx="5336326" cy="2588563"/>
          </a:xfrm>
          <a:solidFill>
            <a:srgbClr val="002060"/>
          </a:solidFill>
        </p:grpSpPr>
        <p:sp>
          <p:nvSpPr>
            <p:cNvPr id="183" name="Rounded Rectangle"/>
            <p:cNvSpPr/>
            <p:nvPr/>
          </p:nvSpPr>
          <p:spPr>
            <a:xfrm>
              <a:off x="832739" y="772899"/>
              <a:ext cx="5336326" cy="2588563"/>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186" name="6"/>
            <p:cNvSpPr txBox="1"/>
            <p:nvPr/>
          </p:nvSpPr>
          <p:spPr>
            <a:xfrm>
              <a:off x="832739" y="943417"/>
              <a:ext cx="652949"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IN" dirty="0">
                  <a:solidFill>
                    <a:schemeClr val="bg1"/>
                  </a:solidFill>
                  <a:latin typeface="Arial" panose="020B0604020202020204" pitchFamily="34" charset="0"/>
                  <a:cs typeface="Arial" panose="020B0604020202020204" pitchFamily="34" charset="0"/>
                </a:rPr>
                <a:t>7</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grpSp>
        <p:nvGrpSpPr>
          <p:cNvPr id="52" name="Group">
            <a:extLst>
              <a:ext uri="{FF2B5EF4-FFF2-40B4-BE49-F238E27FC236}">
                <a16:creationId xmlns:a16="http://schemas.microsoft.com/office/drawing/2014/main" id="{A7D7F538-82D2-F842-9DAC-B1958F8EB169}"/>
              </a:ext>
            </a:extLst>
          </p:cNvPr>
          <p:cNvGrpSpPr/>
          <p:nvPr/>
        </p:nvGrpSpPr>
        <p:grpSpPr>
          <a:xfrm>
            <a:off x="16333219" y="2505174"/>
            <a:ext cx="5613790" cy="5916575"/>
            <a:chOff x="4061906" y="1100727"/>
            <a:chExt cx="5334175" cy="5916567"/>
          </a:xfrm>
          <a:solidFill>
            <a:srgbClr val="002060"/>
          </a:solidFill>
        </p:grpSpPr>
        <p:sp>
          <p:nvSpPr>
            <p:cNvPr id="54" name="Rounded Rectangle">
              <a:extLst>
                <a:ext uri="{FF2B5EF4-FFF2-40B4-BE49-F238E27FC236}">
                  <a16:creationId xmlns:a16="http://schemas.microsoft.com/office/drawing/2014/main" id="{24FC6BBE-2678-F04A-87B2-560A1BEFE1BF}"/>
                </a:ext>
              </a:extLst>
            </p:cNvPr>
            <p:cNvSpPr/>
            <p:nvPr/>
          </p:nvSpPr>
          <p:spPr>
            <a:xfrm>
              <a:off x="4061906" y="4082527"/>
              <a:ext cx="5334175" cy="2934767"/>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262626"/>
                  </a:solidFill>
                </a:defRPr>
              </a:pP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55" name="TextBox 24">
              <a:extLst>
                <a:ext uri="{FF2B5EF4-FFF2-40B4-BE49-F238E27FC236}">
                  <a16:creationId xmlns:a16="http://schemas.microsoft.com/office/drawing/2014/main" id="{0F30043E-CDDB-5843-81B0-61D93BE72AC0}"/>
                </a:ext>
              </a:extLst>
            </p:cNvPr>
            <p:cNvSpPr txBox="1"/>
            <p:nvPr/>
          </p:nvSpPr>
          <p:spPr>
            <a:xfrm>
              <a:off x="4602313" y="1100727"/>
              <a:ext cx="4660255" cy="2677649"/>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a:solidFill>
                    <a:srgbClr val="262626"/>
                  </a:solidFill>
                </a:defRPr>
              </a:pPr>
              <a:r>
                <a:rPr kumimoji="0" lang="en-IN"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Stigma and discrimination  </a:t>
              </a:r>
              <a:r>
                <a:rPr lang="en-IN" sz="2400" b="0" dirty="0">
                  <a:solidFill>
                    <a:srgbClr val="FFFFFF"/>
                  </a:solidFill>
                  <a:latin typeface="Arial" panose="020B0604020202020204" pitchFamily="34" charset="0"/>
                  <a:cs typeface="Arial" panose="020B0604020202020204" pitchFamily="34" charset="0"/>
                </a:rPr>
                <a:t>Myths and misconceptions around Coronavirus and many fears that result in stigmatising behaviours at various levels. What  can SHGs do for arresting stigma related to COVIOD-19 </a:t>
              </a:r>
              <a:endParaRPr kumimoji="0"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7" name="5">
              <a:extLst>
                <a:ext uri="{FF2B5EF4-FFF2-40B4-BE49-F238E27FC236}">
                  <a16:creationId xmlns:a16="http://schemas.microsoft.com/office/drawing/2014/main" id="{ABE35C90-A6D4-864A-ACEE-85DA6E2805F3}"/>
                </a:ext>
              </a:extLst>
            </p:cNvPr>
            <p:cNvSpPr txBox="1"/>
            <p:nvPr/>
          </p:nvSpPr>
          <p:spPr>
            <a:xfrm rot="10615655" flipH="1" flipV="1">
              <a:off x="4151177" y="4217263"/>
              <a:ext cx="384734"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IN"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6</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pic>
        <p:nvPicPr>
          <p:cNvPr id="48" name="Picture 2" descr="Picture 2">
            <a:extLst>
              <a:ext uri="{FF2B5EF4-FFF2-40B4-BE49-F238E27FC236}">
                <a16:creationId xmlns:a16="http://schemas.microsoft.com/office/drawing/2014/main" id="{01BB2BE5-DBDD-B048-A1DC-51ED5D69343F}"/>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1125526" y="2589804"/>
            <a:ext cx="2747562" cy="2529968"/>
          </a:xfrm>
          <a:prstGeom prst="rect">
            <a:avLst/>
          </a:prstGeom>
          <a:ln w="12700">
            <a:miter lim="400000"/>
          </a:ln>
        </p:spPr>
      </p:pic>
      <p:pic>
        <p:nvPicPr>
          <p:cNvPr id="49" name="Picture 2" descr="Picture 2">
            <a:extLst>
              <a:ext uri="{FF2B5EF4-FFF2-40B4-BE49-F238E27FC236}">
                <a16:creationId xmlns:a16="http://schemas.microsoft.com/office/drawing/2014/main" id="{6139FA84-FD50-F740-8B84-EF5C9B5AD645}"/>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16656396" y="11132858"/>
            <a:ext cx="3214223" cy="2588563"/>
          </a:xfrm>
          <a:prstGeom prst="rect">
            <a:avLst/>
          </a:prstGeom>
          <a:ln w="12700" cap="flat">
            <a:noFill/>
            <a:miter lim="400000"/>
          </a:ln>
          <a:effectLst>
            <a:outerShdw blurRad="63500" dist="25400" dir="5400000" rotWithShape="0">
              <a:srgbClr val="000000">
                <a:alpha val="50000"/>
              </a:srgbClr>
            </a:outerShdw>
          </a:effectLst>
        </p:spPr>
      </p:pic>
      <p:pic>
        <p:nvPicPr>
          <p:cNvPr id="50" name="Image" descr="Image">
            <a:extLst>
              <a:ext uri="{FF2B5EF4-FFF2-40B4-BE49-F238E27FC236}">
                <a16:creationId xmlns:a16="http://schemas.microsoft.com/office/drawing/2014/main" id="{7A7FD983-5AB3-DF47-859F-10E72D487A7D}"/>
              </a:ext>
            </a:extLst>
          </p:cNvPr>
          <p:cNvPicPr>
            <a:picLocks noChangeAspect="1"/>
          </p:cNvPicPr>
          <p:nvPr/>
        </p:nvPicPr>
        <p:blipFill>
          <a:blip r:embed="rId12" cstate="email">
            <a:extLst>
              <a:ext uri="{28A0092B-C50C-407E-A947-70E740481C1C}">
                <a14:useLocalDpi xmlns:a14="http://schemas.microsoft.com/office/drawing/2010/main"/>
              </a:ext>
            </a:extLst>
          </a:blip>
          <a:stretch>
            <a:fillRect/>
          </a:stretch>
        </p:blipFill>
        <p:spPr>
          <a:xfrm>
            <a:off x="21433977" y="6167841"/>
            <a:ext cx="2767857" cy="1802940"/>
          </a:xfrm>
          <a:prstGeom prst="rect">
            <a:avLst/>
          </a:prstGeom>
          <a:ln w="12700">
            <a:noFill/>
            <a:miter lim="400000"/>
          </a:ln>
        </p:spPr>
      </p:pic>
      <p:sp>
        <p:nvSpPr>
          <p:cNvPr id="40" name="Rounded Rectangle">
            <a:extLst>
              <a:ext uri="{FF2B5EF4-FFF2-40B4-BE49-F238E27FC236}">
                <a16:creationId xmlns:a16="http://schemas.microsoft.com/office/drawing/2014/main" id="{E5F49118-3B13-2E43-959F-B95E82134698}"/>
              </a:ext>
            </a:extLst>
          </p:cNvPr>
          <p:cNvSpPr/>
          <p:nvPr/>
        </p:nvSpPr>
        <p:spPr>
          <a:xfrm>
            <a:off x="4529448" y="9013214"/>
            <a:ext cx="5418066" cy="3725885"/>
          </a:xfrm>
          <a:prstGeom prst="roundRect">
            <a:avLst>
              <a:gd name="adj" fmla="val 6207"/>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l" defTabSz="825500" rtl="0" eaLnBrk="1" fontAlgn="auto" latinLnBrk="0" hangingPunct="0">
              <a:lnSpc>
                <a:spcPct val="100000"/>
              </a:lnSpc>
              <a:spcBef>
                <a:spcPts val="0"/>
              </a:spcBef>
              <a:spcAft>
                <a:spcPts val="0"/>
              </a:spcAft>
              <a:buClrTx/>
              <a:buSzTx/>
              <a:buFontTx/>
              <a:buNone/>
              <a:tabLst/>
              <a:defRPr sz="3200">
                <a:solidFill>
                  <a:srgbClr val="262626"/>
                </a:solidFill>
              </a:defRPr>
            </a:pPr>
            <a:r>
              <a:rPr kumimoji="0" lang="en-US"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rPr>
              <a:t> </a:t>
            </a:r>
            <a:endParaRPr kumimoji="0" sz="3200" b="0" u="none" strike="noStrike" kern="0" cap="none" spc="0" normalizeH="0" baseline="0" noProof="0" dirty="0">
              <a:ln>
                <a:noFill/>
              </a:ln>
              <a:solidFill>
                <a:srgbClr val="262626"/>
              </a:solidFill>
              <a:effectLst/>
              <a:uLnTx/>
              <a:uFillTx/>
              <a:latin typeface="Arial" panose="020B0604020202020204" pitchFamily="34" charset="0"/>
              <a:cs typeface="Arial" panose="020B0604020202020204" pitchFamily="34" charset="0"/>
              <a:sym typeface="Gill Sans"/>
            </a:endParaRPr>
          </a:p>
        </p:txBody>
      </p:sp>
      <p:sp>
        <p:nvSpPr>
          <p:cNvPr id="41" name="TextBox 24">
            <a:extLst>
              <a:ext uri="{FF2B5EF4-FFF2-40B4-BE49-F238E27FC236}">
                <a16:creationId xmlns:a16="http://schemas.microsoft.com/office/drawing/2014/main" id="{54C9FF14-5A90-0B40-B0C6-9A3A88C3C08E}"/>
              </a:ext>
            </a:extLst>
          </p:cNvPr>
          <p:cNvSpPr txBox="1"/>
          <p:nvPr/>
        </p:nvSpPr>
        <p:spPr>
          <a:xfrm>
            <a:off x="4853614" y="9466300"/>
            <a:ext cx="4890385" cy="830993"/>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262626"/>
                </a:solidFill>
              </a:defRPr>
            </a:pPr>
            <a:r>
              <a:rPr kumimoji="0" lang="en-US" sz="2400" b="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Safe practices for community and homes</a:t>
            </a:r>
            <a:endParaRPr kumimoji="0" lang="en-US" sz="24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pic>
        <p:nvPicPr>
          <p:cNvPr id="42" name="Picture 41">
            <a:extLst>
              <a:ext uri="{FF2B5EF4-FFF2-40B4-BE49-F238E27FC236}">
                <a16:creationId xmlns:a16="http://schemas.microsoft.com/office/drawing/2014/main" id="{A10E5C58-CAFA-7B48-8EFF-76B266FB96D1}"/>
              </a:ext>
            </a:extLst>
          </p:cNvPr>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flipH="1">
            <a:off x="843073" y="6085579"/>
            <a:ext cx="2903036" cy="2283722"/>
          </a:xfrm>
          <a:prstGeom prst="rect">
            <a:avLst/>
          </a:prstGeom>
        </p:spPr>
      </p:pic>
      <p:sp>
        <p:nvSpPr>
          <p:cNvPr id="44" name="1">
            <a:extLst>
              <a:ext uri="{FF2B5EF4-FFF2-40B4-BE49-F238E27FC236}">
                <a16:creationId xmlns:a16="http://schemas.microsoft.com/office/drawing/2014/main" id="{0E6807C0-982A-A745-A3D2-2A4052C427B6}"/>
              </a:ext>
            </a:extLst>
          </p:cNvPr>
          <p:cNvSpPr txBox="1"/>
          <p:nvPr/>
        </p:nvSpPr>
        <p:spPr>
          <a:xfrm>
            <a:off x="9133424" y="9786066"/>
            <a:ext cx="488115" cy="595035"/>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3</a:t>
            </a:r>
            <a:endPar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2" name="TextBox 1">
            <a:extLst>
              <a:ext uri="{FF2B5EF4-FFF2-40B4-BE49-F238E27FC236}">
                <a16:creationId xmlns:a16="http://schemas.microsoft.com/office/drawing/2014/main" id="{58BD1735-38D3-F345-A496-E032CA7CB140}"/>
              </a:ext>
            </a:extLst>
          </p:cNvPr>
          <p:cNvSpPr txBox="1"/>
          <p:nvPr/>
        </p:nvSpPr>
        <p:spPr>
          <a:xfrm>
            <a:off x="4823252" y="10297293"/>
            <a:ext cx="4890384"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825500" rtl="0" fontAlgn="auto" latinLnBrk="0" hangingPunct="0">
              <a:lnSpc>
                <a:spcPct val="100000"/>
              </a:lnSpc>
              <a:spcBef>
                <a:spcPts val="0"/>
              </a:spcBef>
              <a:spcAft>
                <a:spcPts val="0"/>
              </a:spcAft>
              <a:buClrTx/>
              <a:buSzTx/>
              <a:buFontTx/>
              <a:buNone/>
              <a:tabLst/>
            </a:pPr>
            <a:r>
              <a:rPr lang="en-US" sz="2400" b="0" dirty="0">
                <a:solidFill>
                  <a:schemeClr val="bg1"/>
                </a:solidFill>
                <a:latin typeface="Arial" panose="020B0604020202020204" pitchFamily="34" charset="0"/>
                <a:cs typeface="Arial" panose="020B0604020202020204" pitchFamily="34" charset="0"/>
              </a:rPr>
              <a:t>How does the community support inputs required for managing COVID-19 . The section looks at how SHGs and CBOs can work together to give </a:t>
            </a:r>
            <a:r>
              <a:rPr lang="en-US" sz="2400" b="0" dirty="0" err="1">
                <a:solidFill>
                  <a:schemeClr val="bg1"/>
                </a:solidFill>
                <a:latin typeface="Arial" panose="020B0604020202020204" pitchFamily="34" charset="0"/>
                <a:cs typeface="Arial" panose="020B0604020202020204" pitchFamily="34" charset="0"/>
              </a:rPr>
              <a:t>corrcet</a:t>
            </a:r>
            <a:r>
              <a:rPr lang="en-US" sz="2400" b="0" dirty="0">
                <a:solidFill>
                  <a:schemeClr val="bg1"/>
                </a:solidFill>
                <a:latin typeface="Arial" panose="020B0604020202020204" pitchFamily="34" charset="0"/>
                <a:cs typeface="Arial" panose="020B0604020202020204" pitchFamily="34" charset="0"/>
              </a:rPr>
              <a:t> information to the community.</a:t>
            </a:r>
            <a:endPar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46" name="1">
            <a:extLst>
              <a:ext uri="{FF2B5EF4-FFF2-40B4-BE49-F238E27FC236}">
                <a16:creationId xmlns:a16="http://schemas.microsoft.com/office/drawing/2014/main" id="{F7992023-1272-B140-BDC2-14A03E1DABEA}"/>
              </a:ext>
            </a:extLst>
          </p:cNvPr>
          <p:cNvSpPr txBox="1"/>
          <p:nvPr/>
        </p:nvSpPr>
        <p:spPr>
          <a:xfrm>
            <a:off x="16412339" y="2331566"/>
            <a:ext cx="488115" cy="595035"/>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5</a:t>
            </a:r>
            <a:endParaRPr kumimoji="0" sz="32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nvGrpSpPr>
          <p:cNvPr id="51" name="Group">
            <a:extLst>
              <a:ext uri="{FF2B5EF4-FFF2-40B4-BE49-F238E27FC236}">
                <a16:creationId xmlns:a16="http://schemas.microsoft.com/office/drawing/2014/main" id="{64BB2AAD-056D-3347-8538-DEBDE795E06B}"/>
              </a:ext>
            </a:extLst>
          </p:cNvPr>
          <p:cNvGrpSpPr/>
          <p:nvPr/>
        </p:nvGrpSpPr>
        <p:grpSpPr>
          <a:xfrm>
            <a:off x="10551074" y="10135385"/>
            <a:ext cx="5336327" cy="3007659"/>
            <a:chOff x="807674" y="950392"/>
            <a:chExt cx="5336326" cy="3007658"/>
          </a:xfrm>
          <a:solidFill>
            <a:srgbClr val="002060"/>
          </a:solidFill>
        </p:grpSpPr>
        <p:sp>
          <p:nvSpPr>
            <p:cNvPr id="53" name="Rounded Rectangle">
              <a:extLst>
                <a:ext uri="{FF2B5EF4-FFF2-40B4-BE49-F238E27FC236}">
                  <a16:creationId xmlns:a16="http://schemas.microsoft.com/office/drawing/2014/main" id="{70877B79-15D6-4747-B934-82626EBB60D9}"/>
                </a:ext>
              </a:extLst>
            </p:cNvPr>
            <p:cNvSpPr/>
            <p:nvPr/>
          </p:nvSpPr>
          <p:spPr>
            <a:xfrm>
              <a:off x="807674" y="950392"/>
              <a:ext cx="5336326" cy="3007658"/>
            </a:xfrm>
            <a:prstGeom prst="roundRect">
              <a:avLst>
                <a:gd name="adj" fmla="val 6207"/>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8" name="6">
              <a:extLst>
                <a:ext uri="{FF2B5EF4-FFF2-40B4-BE49-F238E27FC236}">
                  <a16:creationId xmlns:a16="http://schemas.microsoft.com/office/drawing/2014/main" id="{ABBE973B-706D-F643-B5A0-10B172A0DA01}"/>
                </a:ext>
              </a:extLst>
            </p:cNvPr>
            <p:cNvSpPr txBox="1"/>
            <p:nvPr/>
          </p:nvSpPr>
          <p:spPr>
            <a:xfrm>
              <a:off x="857063" y="1062757"/>
              <a:ext cx="652949" cy="564257"/>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228B22"/>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lang="en-IN" dirty="0">
                  <a:solidFill>
                    <a:schemeClr val="bg1"/>
                  </a:solidFill>
                  <a:latin typeface="Arial" panose="020B0604020202020204" pitchFamily="34" charset="0"/>
                  <a:cs typeface="Arial" panose="020B0604020202020204" pitchFamily="34" charset="0"/>
                </a:rPr>
                <a:t>4</a:t>
              </a:r>
              <a:endParaRPr kumimoji="0" sz="300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sp>
        <p:nvSpPr>
          <p:cNvPr id="4" name="TextBox 3">
            <a:extLst>
              <a:ext uri="{FF2B5EF4-FFF2-40B4-BE49-F238E27FC236}">
                <a16:creationId xmlns:a16="http://schemas.microsoft.com/office/drawing/2014/main" id="{1D5B747B-2F0B-9C44-8C5B-18D1246579C6}"/>
              </a:ext>
            </a:extLst>
          </p:cNvPr>
          <p:cNvSpPr txBox="1"/>
          <p:nvPr/>
        </p:nvSpPr>
        <p:spPr>
          <a:xfrm>
            <a:off x="10871191" y="10183350"/>
            <a:ext cx="4683378"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rPr>
              <a:t>COVID-19 SENSITIVE PRACTICES</a:t>
            </a:r>
          </a:p>
          <a:p>
            <a:pPr marL="0" marR="0" indent="0" algn="ctr"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a:p>
            <a:pPr marL="0" marR="0" indent="0" algn="ctr" defTabSz="825500" rtl="0" fontAlgn="auto" latinLnBrk="0" hangingPunct="0">
              <a:lnSpc>
                <a:spcPct val="100000"/>
              </a:lnSpc>
              <a:spcBef>
                <a:spcPts val="0"/>
              </a:spcBef>
              <a:spcAft>
                <a:spcPts val="0"/>
              </a:spcAft>
              <a:buClrTx/>
              <a:buSzTx/>
              <a:buFontTx/>
              <a:buNone/>
              <a:tabLst/>
            </a:pPr>
            <a:endParaRPr kumimoji="0" lang="en-US" sz="24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59" name="TextBox 24">
            <a:extLst>
              <a:ext uri="{FF2B5EF4-FFF2-40B4-BE49-F238E27FC236}">
                <a16:creationId xmlns:a16="http://schemas.microsoft.com/office/drawing/2014/main" id="{CB6C8D2C-EA4F-1840-B2D5-315DDEF65F90}"/>
              </a:ext>
            </a:extLst>
          </p:cNvPr>
          <p:cNvSpPr txBox="1"/>
          <p:nvPr/>
        </p:nvSpPr>
        <p:spPr>
          <a:xfrm>
            <a:off x="10976822" y="11033450"/>
            <a:ext cx="4798474" cy="1938988"/>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lvl="0" algn="l" defTabSz="914400">
              <a:defRPr sz="2000" b="0">
                <a:solidFill>
                  <a:srgbClr val="262626"/>
                </a:solidFill>
              </a:defRPr>
            </a:pPr>
            <a:r>
              <a:rPr kumimoji="0" lang="en-US" sz="2400" b="0" u="none" strike="noStrike" kern="0"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Health, immunization, nutrition, parenting and psychosocial care are important practices that many vulnerable members may miss out on. What can SHG members do?</a:t>
            </a:r>
          </a:p>
        </p:txBody>
      </p:sp>
      <p:sp>
        <p:nvSpPr>
          <p:cNvPr id="60" name="TextBox 24">
            <a:extLst>
              <a:ext uri="{FF2B5EF4-FFF2-40B4-BE49-F238E27FC236}">
                <a16:creationId xmlns:a16="http://schemas.microsoft.com/office/drawing/2014/main" id="{F31B37A6-A96A-2B46-A1F4-3B644D96D2F2}"/>
              </a:ext>
            </a:extLst>
          </p:cNvPr>
          <p:cNvSpPr txBox="1"/>
          <p:nvPr/>
        </p:nvSpPr>
        <p:spPr>
          <a:xfrm>
            <a:off x="17131231" y="5885713"/>
            <a:ext cx="3867997" cy="2492986"/>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FFFFFF"/>
                </a:solidFill>
              </a:defRPr>
            </a:pPr>
            <a:r>
              <a:rPr kumimoji="0" lang="en-US"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Communication and </a:t>
            </a:r>
            <a:r>
              <a:rPr kumimoji="0"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Personal Safety</a:t>
            </a:r>
            <a:endParaRPr kumimoji="0" lang="en-IN"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FFFFFF"/>
                </a:solidFill>
              </a:defRPr>
            </a:pPr>
            <a:endParaRPr kumimoji="0"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a:p>
            <a:pPr marL="0" marR="0" lvl="0" indent="0" algn="l" defTabSz="914400" rtl="0" eaLnBrk="1" fontAlgn="auto" latinLnBrk="0" hangingPunct="0">
              <a:lnSpc>
                <a:spcPct val="100000"/>
              </a:lnSpc>
              <a:spcBef>
                <a:spcPts val="0"/>
              </a:spcBef>
              <a:spcAft>
                <a:spcPts val="0"/>
              </a:spcAft>
              <a:buClrTx/>
              <a:buSzTx/>
              <a:buFontTx/>
              <a:buNone/>
              <a:tabLst/>
              <a:defRPr sz="2000" b="0">
                <a:solidFill>
                  <a:srgbClr val="FFFFFF"/>
                </a:solidFill>
              </a:defRPr>
            </a:pPr>
            <a:r>
              <a:rPr kumimoji="0" lang="en-IN" sz="28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How to </a:t>
            </a:r>
            <a:r>
              <a:rPr kumimoji="0" sz="28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take care of their own personal safety</a:t>
            </a:r>
          </a:p>
        </p:txBody>
      </p:sp>
      <p:sp>
        <p:nvSpPr>
          <p:cNvPr id="66" name="TextBox 24">
            <a:extLst>
              <a:ext uri="{FF2B5EF4-FFF2-40B4-BE49-F238E27FC236}">
                <a16:creationId xmlns:a16="http://schemas.microsoft.com/office/drawing/2014/main" id="{80B42492-D289-E143-B3F1-4AB55DA65F9C}"/>
              </a:ext>
            </a:extLst>
          </p:cNvPr>
          <p:cNvSpPr txBox="1"/>
          <p:nvPr/>
        </p:nvSpPr>
        <p:spPr>
          <a:xfrm>
            <a:off x="17206115" y="8845985"/>
            <a:ext cx="4227862" cy="830993"/>
          </a:xfrm>
          <a:prstGeom prst="rect">
            <a:avLst/>
          </a:prstGeom>
          <a:solidFill>
            <a:srgbClr val="002060"/>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8" tIns="45718" rIns="45718" bIns="45718" numCol="1" anchor="t">
            <a:spAutoFit/>
          </a:bodyPr>
          <a:lstStyle/>
          <a:p>
            <a:pPr marL="0" marR="0" lvl="0" indent="0" algn="l" defTabSz="914400" rtl="0" eaLnBrk="1" fontAlgn="auto" latinLnBrk="0" hangingPunct="0">
              <a:lnSpc>
                <a:spcPct val="100000"/>
              </a:lnSpc>
              <a:spcBef>
                <a:spcPts val="0"/>
              </a:spcBef>
              <a:spcAft>
                <a:spcPts val="0"/>
              </a:spcAft>
              <a:buClrTx/>
              <a:buSzTx/>
              <a:buFontTx/>
              <a:buNone/>
              <a:tabLst/>
              <a:defRPr sz="2000" b="0" cap="all">
                <a:solidFill>
                  <a:srgbClr val="FFFFFF"/>
                </a:solidFill>
              </a:defRPr>
            </a:pPr>
            <a:r>
              <a:rPr kumimoji="0" lang="en-US"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Communication needs of urban areas</a:t>
            </a:r>
            <a:endParaRPr kumimoji="0" sz="2400" u="none" strike="noStrike" kern="0" cap="all"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5" name="TextBox 4">
            <a:extLst>
              <a:ext uri="{FF2B5EF4-FFF2-40B4-BE49-F238E27FC236}">
                <a16:creationId xmlns:a16="http://schemas.microsoft.com/office/drawing/2014/main" id="{CE7122E8-FF47-0C4E-BE69-F6AAB52DA5FB}"/>
              </a:ext>
            </a:extLst>
          </p:cNvPr>
          <p:cNvSpPr txBox="1"/>
          <p:nvPr/>
        </p:nvSpPr>
        <p:spPr>
          <a:xfrm>
            <a:off x="17093781" y="9659956"/>
            <a:ext cx="4340196"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800" b="0" dirty="0">
                <a:solidFill>
                  <a:schemeClr val="bg1"/>
                </a:solidFill>
                <a:latin typeface="Arial" panose="020B0604020202020204" pitchFamily="34" charset="0"/>
                <a:cs typeface="Arial" panose="020B0604020202020204" pitchFamily="34" charset="0"/>
              </a:rPr>
              <a:t>Special needs and urban challenges and how SHGs can contribute</a:t>
            </a:r>
          </a:p>
        </p:txBody>
      </p:sp>
      <p:pic>
        <p:nvPicPr>
          <p:cNvPr id="56" name="Picture 55">
            <a:extLst>
              <a:ext uri="{FF2B5EF4-FFF2-40B4-BE49-F238E27FC236}">
                <a16:creationId xmlns:a16="http://schemas.microsoft.com/office/drawing/2014/main" id="{43968C34-31D1-114F-983D-99A01B15E8F8}"/>
              </a:ext>
            </a:extLst>
          </p:cNvPr>
          <p:cNvPicPr>
            <a:picLocks noChangeAspect="1"/>
          </p:cNvPicPr>
          <p:nvPr/>
        </p:nvPicPr>
        <p:blipFill>
          <a:blip r:embed="rId14" cstate="email">
            <a:extLst>
              <a:ext uri="{BEBA8EAE-BF5A-486C-A8C5-ECC9F3942E4B}">
                <a14:imgProps xmlns:a14="http://schemas.microsoft.com/office/drawing/2010/main">
                  <a14:imgLayer r:embed="rId15">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80580" y="13065101"/>
            <a:ext cx="1488607" cy="487823"/>
          </a:xfrm>
          <a:prstGeom prst="rect">
            <a:avLst/>
          </a:prstGeom>
        </p:spPr>
      </p:pic>
      <p:pic>
        <p:nvPicPr>
          <p:cNvPr id="61" name="Picture 60">
            <a:extLst>
              <a:ext uri="{FF2B5EF4-FFF2-40B4-BE49-F238E27FC236}">
                <a16:creationId xmlns:a16="http://schemas.microsoft.com/office/drawing/2014/main" id="{E66949D5-0225-C542-9172-90B774E2822F}"/>
              </a:ext>
            </a:extLst>
          </p:cNvPr>
          <p:cNvPicPr>
            <a:picLocks noChangeAspect="1"/>
          </p:cNvPicPr>
          <p:nvPr/>
        </p:nvPicPr>
        <p:blipFill>
          <a:blip r:embed="rId16" cstate="email">
            <a:extLst>
              <a:ext uri="{28A0092B-C50C-407E-A947-70E740481C1C}">
                <a14:useLocalDpi xmlns:a14="http://schemas.microsoft.com/office/drawing/2010/main"/>
              </a:ext>
            </a:extLst>
          </a:blip>
          <a:stretch>
            <a:fillRect/>
          </a:stretch>
        </p:blipFill>
        <p:spPr>
          <a:xfrm>
            <a:off x="98769" y="12783813"/>
            <a:ext cx="1488607" cy="942081"/>
          </a:xfrm>
          <a:prstGeom prst="rect">
            <a:avLst/>
          </a:prstGeom>
        </p:spPr>
      </p:pic>
    </p:spTree>
    <p:extLst>
      <p:ext uri="{BB962C8B-B14F-4D97-AF65-F5344CB8AC3E}">
        <p14:creationId xmlns:p14="http://schemas.microsoft.com/office/powerpoint/2010/main" val="1267854480"/>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39"/>
                    </p:tgtEl>
                  </p:cond>
                </p:stCondLst>
                <p:endSync evt="end" delay="0">
                  <p:rtn val="all"/>
                </p:endSync>
                <p:childTnLst>
                  <p:par>
                    <p:cTn id="3" fill="hold">
                      <p:stCondLst>
                        <p:cond delay="0"/>
                      </p:stCondLst>
                      <p:childTnLst>
                        <p:par>
                          <p:cTn id="4" fill="hold">
                            <p:stCondLst>
                              <p:cond delay="0"/>
                            </p:stCondLst>
                            <p:childTnLst>
                              <p:par>
                                <p:cTn id="5" presetID="26" presetClass="emph" presetSubtype="0" repeatCount="indefinite" fill="hold" nodeType="clickEffect">
                                  <p:stCondLst>
                                    <p:cond delay="0"/>
                                  </p:stCondLst>
                                  <p:childTnLst>
                                    <p:animEffect transition="out" filter="fade">
                                      <p:cBhvr>
                                        <p:cTn id="6" dur="1000" tmFilter="0, 0; .2, .5; .8, .5; 1, 0"/>
                                        <p:tgtEl>
                                          <p:spTgt spid="149"/>
                                        </p:tgtEl>
                                      </p:cBhvr>
                                    </p:animEffect>
                                    <p:animScale>
                                      <p:cBhvr>
                                        <p:cTn id="7" dur="500" autoRev="1" fill="hold"/>
                                        <p:tgtEl>
                                          <p:spTgt spid="149"/>
                                        </p:tgtEl>
                                      </p:cBhvr>
                                      <p:by x="105000" y="105000"/>
                                    </p:animScale>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childTnLst>
              </p:cTn>
              <p:nextCondLst>
                <p:cond evt="onClick" delay="0">
                  <p:tgtEl>
                    <p:spTgt spid="139"/>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1" name="Group"/>
          <p:cNvGrpSpPr/>
          <p:nvPr/>
        </p:nvGrpSpPr>
        <p:grpSpPr>
          <a:xfrm>
            <a:off x="-25400" y="1227392"/>
            <a:ext cx="24434800" cy="3551948"/>
            <a:chOff x="0" y="1"/>
            <a:chExt cx="24434800" cy="3551947"/>
          </a:xfrm>
        </p:grpSpPr>
        <p:sp>
          <p:nvSpPr>
            <p:cNvPr id="267" name="Rectangle"/>
            <p:cNvSpPr/>
            <p:nvPr/>
          </p:nvSpPr>
          <p:spPr>
            <a:xfrm>
              <a:off x="0" y="1"/>
              <a:ext cx="24434800" cy="3551947"/>
            </a:xfrm>
            <a:prstGeom prst="rect">
              <a:avLst/>
            </a:prstGeom>
            <a:solidFill>
              <a:srgbClr val="002060"/>
            </a:solidFill>
            <a:ln w="12700" cap="flat">
              <a:noFill/>
              <a:miter lim="400000"/>
            </a:ln>
            <a:effectLst/>
          </p:spPr>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68" name="SESSION 2"/>
            <p:cNvSpPr txBox="1"/>
            <p:nvPr/>
          </p:nvSpPr>
          <p:spPr>
            <a:xfrm>
              <a:off x="8779760" y="957891"/>
              <a:ext cx="6875280" cy="164147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r>
                <a:rPr b="0" dirty="0">
                  <a:solidFill>
                    <a:schemeClr val="bg1"/>
                  </a:solidFill>
                  <a:latin typeface="Arial" panose="020B0604020202020204" pitchFamily="34" charset="0"/>
                  <a:cs typeface="Arial" panose="020B0604020202020204" pitchFamily="34" charset="0"/>
                </a:rPr>
                <a:t>SESSION </a:t>
              </a:r>
              <a:r>
                <a:rPr lang="en-US" b="0" dirty="0">
                  <a:solidFill>
                    <a:schemeClr val="bg1"/>
                  </a:solidFill>
                  <a:latin typeface="Arial" panose="020B0604020202020204" pitchFamily="34" charset="0"/>
                  <a:cs typeface="Arial" panose="020B0604020202020204" pitchFamily="34" charset="0"/>
                </a:rPr>
                <a:t>3</a:t>
              </a:r>
              <a:endParaRPr b="0" dirty="0">
                <a:solidFill>
                  <a:schemeClr val="bg1"/>
                </a:solidFill>
                <a:latin typeface="Arial" panose="020B0604020202020204" pitchFamily="34" charset="0"/>
                <a:cs typeface="Arial" panose="020B0604020202020204" pitchFamily="34" charset="0"/>
              </a:endParaRPr>
            </a:p>
          </p:txBody>
        </p:sp>
        <p:sp>
          <p:nvSpPr>
            <p:cNvPr id="269" name="PREVENTION: WHAT EVERYBODY NEEDS TO KNOW"/>
            <p:cNvSpPr txBox="1"/>
            <p:nvPr/>
          </p:nvSpPr>
          <p:spPr>
            <a:xfrm>
              <a:off x="6319160" y="2724167"/>
              <a:ext cx="11796499"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a:solidFill>
                    <a:srgbClr val="002135"/>
                  </a:solidFill>
                </a:defRPr>
              </a:lvl1pPr>
            </a:lstStyle>
            <a:p>
              <a:r>
                <a:rPr dirty="0">
                  <a:solidFill>
                    <a:schemeClr val="bg1"/>
                  </a:solidFill>
                  <a:latin typeface="Arial" panose="020B0604020202020204" pitchFamily="34" charset="0"/>
                  <a:cs typeface="Arial" panose="020B0604020202020204" pitchFamily="34" charset="0"/>
                </a:rPr>
                <a:t>PREVENTION: </a:t>
              </a:r>
              <a:r>
                <a:rPr lang="en-US" dirty="0">
                  <a:solidFill>
                    <a:schemeClr val="bg1"/>
                  </a:solidFill>
                  <a:latin typeface="Arial" panose="020B0604020202020204" pitchFamily="34" charset="0"/>
                  <a:cs typeface="Arial" panose="020B0604020202020204" pitchFamily="34" charset="0"/>
                </a:rPr>
                <a:t>SAFE PRACTICES IN THE COMMUNITY &amp; HOME  </a:t>
              </a:r>
              <a:endParaRPr dirty="0">
                <a:solidFill>
                  <a:schemeClr val="bg1"/>
                </a:solidFill>
                <a:latin typeface="Arial" panose="020B0604020202020204" pitchFamily="34" charset="0"/>
                <a:cs typeface="Arial" panose="020B0604020202020204" pitchFamily="34" charset="0"/>
              </a:endParaRPr>
            </a:p>
          </p:txBody>
        </p:sp>
        <p:sp>
          <p:nvSpPr>
            <p:cNvPr id="270" name="Line"/>
            <p:cNvSpPr/>
            <p:nvPr/>
          </p:nvSpPr>
          <p:spPr>
            <a:xfrm>
              <a:off x="8860605" y="2603070"/>
              <a:ext cx="6713589" cy="1"/>
            </a:xfrm>
            <a:prstGeom prst="line">
              <a:avLst/>
            </a:prstGeom>
            <a:noFill/>
            <a:ln w="25400" cap="flat">
              <a:solidFill>
                <a:srgbClr val="000000"/>
              </a:solidFill>
              <a:prstDash val="solid"/>
              <a:miter lim="400000"/>
            </a:ln>
            <a:effectLst/>
          </p:spPr>
          <p:txBody>
            <a:bodyPr wrap="square" lIns="45718" tIns="45718" rIns="45718" bIns="45718" numCol="1" anchor="t">
              <a:noAutofit/>
            </a:bodyPr>
            <a:lstStyle/>
            <a:p>
              <a:endParaRPr b="0" dirty="0">
                <a:latin typeface="Arial" panose="020B0604020202020204" pitchFamily="34" charset="0"/>
                <a:cs typeface="Arial" panose="020B0604020202020204" pitchFamily="34" charset="0"/>
              </a:endParaRPr>
            </a:p>
          </p:txBody>
        </p:sp>
      </p:grpSp>
      <p:grpSp>
        <p:nvGrpSpPr>
          <p:cNvPr id="39" name="Group 38">
            <a:extLst>
              <a:ext uri="{FF2B5EF4-FFF2-40B4-BE49-F238E27FC236}">
                <a16:creationId xmlns:a16="http://schemas.microsoft.com/office/drawing/2014/main" id="{70AEE70C-0074-B647-9DD8-561D3F6568FE}"/>
              </a:ext>
            </a:extLst>
          </p:cNvPr>
          <p:cNvGrpSpPr/>
          <p:nvPr/>
        </p:nvGrpSpPr>
        <p:grpSpPr>
          <a:xfrm>
            <a:off x="574821" y="8673828"/>
            <a:ext cx="5382481" cy="3217458"/>
            <a:chOff x="102217" y="8673828"/>
            <a:chExt cx="5855086" cy="3217458"/>
          </a:xfrm>
        </p:grpSpPr>
        <p:sp>
          <p:nvSpPr>
            <p:cNvPr id="40" name="Rounded Rectangle">
              <a:extLst>
                <a:ext uri="{FF2B5EF4-FFF2-40B4-BE49-F238E27FC236}">
                  <a16:creationId xmlns:a16="http://schemas.microsoft.com/office/drawing/2014/main" id="{9934CF74-A54B-9844-ABE9-2D0E0DC9D8C5}"/>
                </a:ext>
              </a:extLst>
            </p:cNvPr>
            <p:cNvSpPr/>
            <p:nvPr/>
          </p:nvSpPr>
          <p:spPr>
            <a:xfrm>
              <a:off x="102217"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1" name="Arrow 10">
              <a:extLst>
                <a:ext uri="{FF2B5EF4-FFF2-40B4-BE49-F238E27FC236}">
                  <a16:creationId xmlns:a16="http://schemas.microsoft.com/office/drawing/2014/main" id="{4357D072-E561-3C47-90CE-DE5DDEE4E648}"/>
                </a:ext>
              </a:extLst>
            </p:cNvPr>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42" name="CREATE…">
              <a:extLst>
                <a:ext uri="{FF2B5EF4-FFF2-40B4-BE49-F238E27FC236}">
                  <a16:creationId xmlns:a16="http://schemas.microsoft.com/office/drawing/2014/main" id="{8A3BF296-8CBE-D84D-84D1-366993F00A12}"/>
                </a:ext>
              </a:extLst>
            </p:cNvPr>
            <p:cNvSpPr txBox="1"/>
            <p:nvPr/>
          </p:nvSpPr>
          <p:spPr>
            <a:xfrm>
              <a:off x="1176688" y="9909476"/>
              <a:ext cx="3706143" cy="1856919"/>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none" lIns="50800" tIns="50800" rIns="50800" bIns="50800" anchor="ctr">
              <a:spAutoFit/>
            </a:bodyPr>
            <a:lstStyle/>
            <a:p>
              <a:pPr>
                <a:defRPr sz="3800"/>
              </a:pPr>
              <a:r>
                <a:rPr b="0" dirty="0">
                  <a:latin typeface="Arial" panose="020B0604020202020204" pitchFamily="34" charset="0"/>
                  <a:cs typeface="Arial" panose="020B0604020202020204" pitchFamily="34" charset="0"/>
                </a:rPr>
                <a:t>CREATE</a:t>
              </a:r>
            </a:p>
            <a:p>
              <a:pPr>
                <a:defRPr sz="3800"/>
              </a:pPr>
              <a:r>
                <a:rPr b="0" dirty="0">
                  <a:latin typeface="Arial" panose="020B0604020202020204" pitchFamily="34" charset="0"/>
                  <a:cs typeface="Arial" panose="020B0604020202020204" pitchFamily="34" charset="0"/>
                </a:rPr>
                <a:t>SUPPORTIVE</a:t>
              </a:r>
            </a:p>
            <a:p>
              <a:pPr>
                <a:defRPr sz="3800"/>
              </a:pPr>
              <a:r>
                <a:rPr b="0" dirty="0">
                  <a:latin typeface="Arial" panose="020B0604020202020204" pitchFamily="34" charset="0"/>
                  <a:cs typeface="Arial" panose="020B0604020202020204" pitchFamily="34" charset="0"/>
                </a:rPr>
                <a:t>ENVIRONMENT</a:t>
              </a:r>
            </a:p>
          </p:txBody>
        </p:sp>
      </p:grpSp>
      <p:grpSp>
        <p:nvGrpSpPr>
          <p:cNvPr id="44" name="Group 43">
            <a:extLst>
              <a:ext uri="{FF2B5EF4-FFF2-40B4-BE49-F238E27FC236}">
                <a16:creationId xmlns:a16="http://schemas.microsoft.com/office/drawing/2014/main" id="{E35C1914-CAE3-5349-B044-0F400F5CE054}"/>
              </a:ext>
            </a:extLst>
          </p:cNvPr>
          <p:cNvGrpSpPr/>
          <p:nvPr/>
        </p:nvGrpSpPr>
        <p:grpSpPr>
          <a:xfrm>
            <a:off x="12349256" y="8673828"/>
            <a:ext cx="5589129" cy="3201267"/>
            <a:chOff x="18426696" y="8673828"/>
            <a:chExt cx="5855087" cy="3201267"/>
          </a:xfrm>
          <a:solidFill>
            <a:schemeClr val="accent1">
              <a:lumMod val="20000"/>
              <a:lumOff val="80000"/>
            </a:schemeClr>
          </a:solidFill>
        </p:grpSpPr>
        <p:sp>
          <p:nvSpPr>
            <p:cNvPr id="45" name="Rounded Rectangle">
              <a:extLst>
                <a:ext uri="{FF2B5EF4-FFF2-40B4-BE49-F238E27FC236}">
                  <a16:creationId xmlns:a16="http://schemas.microsoft.com/office/drawing/2014/main" id="{A0C44AE4-919F-4F45-9430-EA4FC56CC404}"/>
                </a:ext>
              </a:extLst>
            </p:cNvPr>
            <p:cNvSpPr/>
            <p:nvPr/>
          </p:nvSpPr>
          <p:spPr>
            <a:xfrm>
              <a:off x="18426696" y="9768392"/>
              <a:ext cx="5855087"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46" name="Arrow 10">
              <a:extLst>
                <a:ext uri="{FF2B5EF4-FFF2-40B4-BE49-F238E27FC236}">
                  <a16:creationId xmlns:a16="http://schemas.microsoft.com/office/drawing/2014/main" id="{B366ED9A-5A93-DD4F-8BE7-1E29D044EF39}"/>
                </a:ext>
              </a:extLst>
            </p:cNvPr>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47" name="HOME CARE">
              <a:extLst>
                <a:ext uri="{FF2B5EF4-FFF2-40B4-BE49-F238E27FC236}">
                  <a16:creationId xmlns:a16="http://schemas.microsoft.com/office/drawing/2014/main" id="{E0C43A68-E4F5-F840-ABEF-05DC17D62F35}"/>
                </a:ext>
              </a:extLst>
            </p:cNvPr>
            <p:cNvSpPr txBox="1"/>
            <p:nvPr/>
          </p:nvSpPr>
          <p:spPr>
            <a:xfrm>
              <a:off x="20023362" y="10494252"/>
              <a:ext cx="2661754" cy="687368"/>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lvl1pPr>
                <a:defRPr sz="3800" spc="-341">
                  <a:solidFill>
                    <a:srgbClr val="FFFFFF"/>
                  </a:solidFill>
                </a:defRPr>
              </a:lvl1pPr>
            </a:lstStyle>
            <a:p>
              <a:r>
                <a:rPr b="0" dirty="0">
                  <a:solidFill>
                    <a:schemeClr val="tx1"/>
                  </a:solidFill>
                  <a:latin typeface="Arial" panose="020B0604020202020204" pitchFamily="34" charset="0"/>
                  <a:cs typeface="Arial" panose="020B0604020202020204" pitchFamily="34" charset="0"/>
                </a:rPr>
                <a:t>HOME</a:t>
              </a:r>
              <a:r>
                <a:rPr b="0" dirty="0">
                  <a:solidFill>
                    <a:schemeClr val="bg1"/>
                  </a:solidFill>
                  <a:latin typeface="Arial" panose="020B0604020202020204" pitchFamily="34" charset="0"/>
                  <a:cs typeface="Arial" panose="020B0604020202020204" pitchFamily="34" charset="0"/>
                </a:rPr>
                <a:t> </a:t>
              </a:r>
              <a:r>
                <a:rPr b="0" dirty="0">
                  <a:solidFill>
                    <a:schemeClr val="tx1"/>
                  </a:solidFill>
                  <a:latin typeface="Arial" panose="020B0604020202020204" pitchFamily="34" charset="0"/>
                  <a:cs typeface="Arial" panose="020B0604020202020204" pitchFamily="34" charset="0"/>
                </a:rPr>
                <a:t>CARE</a:t>
              </a:r>
            </a:p>
          </p:txBody>
        </p:sp>
      </p:grpSp>
      <p:grpSp>
        <p:nvGrpSpPr>
          <p:cNvPr id="49" name="Group 48">
            <a:extLst>
              <a:ext uri="{FF2B5EF4-FFF2-40B4-BE49-F238E27FC236}">
                <a16:creationId xmlns:a16="http://schemas.microsoft.com/office/drawing/2014/main" id="{490FDC79-60FA-0E41-969D-5158AB9D3195}"/>
              </a:ext>
            </a:extLst>
          </p:cNvPr>
          <p:cNvGrpSpPr/>
          <p:nvPr/>
        </p:nvGrpSpPr>
        <p:grpSpPr>
          <a:xfrm>
            <a:off x="18457416" y="8634728"/>
            <a:ext cx="5351763" cy="3217458"/>
            <a:chOff x="12318536" y="8673828"/>
            <a:chExt cx="5855086" cy="3217458"/>
          </a:xfrm>
        </p:grpSpPr>
        <p:sp>
          <p:nvSpPr>
            <p:cNvPr id="50" name="Rounded Rectangle">
              <a:extLst>
                <a:ext uri="{FF2B5EF4-FFF2-40B4-BE49-F238E27FC236}">
                  <a16:creationId xmlns:a16="http://schemas.microsoft.com/office/drawing/2014/main" id="{EAEA25E8-FBC9-9B44-9761-4D0BCEF7F1A1}"/>
                </a:ext>
              </a:extLst>
            </p:cNvPr>
            <p:cNvSpPr/>
            <p:nvPr/>
          </p:nvSpPr>
          <p:spPr>
            <a:xfrm>
              <a:off x="12318536"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1" name="Arrow 10">
              <a:extLst>
                <a:ext uri="{FF2B5EF4-FFF2-40B4-BE49-F238E27FC236}">
                  <a16:creationId xmlns:a16="http://schemas.microsoft.com/office/drawing/2014/main" id="{6916833C-5BF2-3E4E-A396-1D1EB16C122D}"/>
                </a:ext>
              </a:extLst>
            </p:cNvPr>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52" name="HOME…">
              <a:extLst>
                <a:ext uri="{FF2B5EF4-FFF2-40B4-BE49-F238E27FC236}">
                  <a16:creationId xmlns:a16="http://schemas.microsoft.com/office/drawing/2014/main" id="{EFAE728B-B371-7E41-945A-D26411774452}"/>
                </a:ext>
              </a:extLst>
            </p:cNvPr>
            <p:cNvSpPr txBox="1"/>
            <p:nvPr/>
          </p:nvSpPr>
          <p:spPr>
            <a:xfrm>
              <a:off x="12889105" y="10201864"/>
              <a:ext cx="4781193" cy="1272143"/>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nchor="ctr">
              <a:spAutoFit/>
            </a:bodyPr>
            <a:lstStyle/>
            <a:p>
              <a:pPr>
                <a:defRPr sz="3800"/>
              </a:pPr>
              <a:r>
                <a:rPr lang="en-US" b="0" dirty="0">
                  <a:latin typeface="Arial" panose="020B0604020202020204" pitchFamily="34" charset="0"/>
                  <a:cs typeface="Arial" panose="020B0604020202020204" pitchFamily="34" charset="0"/>
                </a:rPr>
                <a:t>TRAVELLING BACK HOME FROM CITY </a:t>
              </a:r>
            </a:p>
          </p:txBody>
        </p:sp>
      </p:grpSp>
      <p:grpSp>
        <p:nvGrpSpPr>
          <p:cNvPr id="54" name="Group 53">
            <a:extLst>
              <a:ext uri="{FF2B5EF4-FFF2-40B4-BE49-F238E27FC236}">
                <a16:creationId xmlns:a16="http://schemas.microsoft.com/office/drawing/2014/main" id="{939066D1-471D-364C-AA09-104FAE8CD6A0}"/>
              </a:ext>
            </a:extLst>
          </p:cNvPr>
          <p:cNvGrpSpPr/>
          <p:nvPr/>
        </p:nvGrpSpPr>
        <p:grpSpPr>
          <a:xfrm>
            <a:off x="6361018" y="8731967"/>
            <a:ext cx="5589129" cy="3170282"/>
            <a:chOff x="6210377" y="8704813"/>
            <a:chExt cx="5855086" cy="3170282"/>
          </a:xfrm>
          <a:solidFill>
            <a:schemeClr val="accent1">
              <a:lumMod val="20000"/>
              <a:lumOff val="80000"/>
            </a:schemeClr>
          </a:solidFill>
        </p:grpSpPr>
        <p:sp>
          <p:nvSpPr>
            <p:cNvPr id="55" name="Rounded Rectangle">
              <a:extLst>
                <a:ext uri="{FF2B5EF4-FFF2-40B4-BE49-F238E27FC236}">
                  <a16:creationId xmlns:a16="http://schemas.microsoft.com/office/drawing/2014/main" id="{B3A89FE8-4A5A-7143-90CD-4E0EB033E2D1}"/>
                </a:ext>
              </a:extLst>
            </p:cNvPr>
            <p:cNvSpPr/>
            <p:nvPr/>
          </p:nvSpPr>
          <p:spPr>
            <a:xfrm>
              <a:off x="6210377" y="9768392"/>
              <a:ext cx="5855086"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6" name="Arrow 10">
              <a:extLst>
                <a:ext uri="{FF2B5EF4-FFF2-40B4-BE49-F238E27FC236}">
                  <a16:creationId xmlns:a16="http://schemas.microsoft.com/office/drawing/2014/main" id="{CB16F733-B4C9-1B4A-A8C8-D9123E491553}"/>
                </a:ext>
              </a:extLst>
            </p:cNvPr>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57" name="HOME…">
              <a:extLst>
                <a:ext uri="{FF2B5EF4-FFF2-40B4-BE49-F238E27FC236}">
                  <a16:creationId xmlns:a16="http://schemas.microsoft.com/office/drawing/2014/main" id="{9D20653C-1F23-7E4E-8698-44FCE01076AB}"/>
                </a:ext>
              </a:extLst>
            </p:cNvPr>
            <p:cNvSpPr txBox="1"/>
            <p:nvPr/>
          </p:nvSpPr>
          <p:spPr>
            <a:xfrm>
              <a:off x="6729408" y="10201864"/>
              <a:ext cx="4817024" cy="1272143"/>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p>
              <a:pPr>
                <a:defRPr sz="3800">
                  <a:solidFill>
                    <a:srgbClr val="FFFFFF"/>
                  </a:solidFill>
                </a:defRPr>
              </a:pPr>
              <a:r>
                <a:rPr lang="en-US" b="0" dirty="0">
                  <a:solidFill>
                    <a:schemeClr val="tx1"/>
                  </a:solidFill>
                  <a:latin typeface="Arial" panose="020B0604020202020204" pitchFamily="34" charset="0"/>
                  <a:cs typeface="Arial" panose="020B0604020202020204" pitchFamily="34" charset="0"/>
                </a:rPr>
                <a:t>HOME</a:t>
              </a:r>
            </a:p>
            <a:p>
              <a:pPr>
                <a:defRPr sz="3800">
                  <a:solidFill>
                    <a:srgbClr val="FFFFFF"/>
                  </a:solidFill>
                </a:defRPr>
              </a:pPr>
              <a:r>
                <a:rPr lang="en-US" b="0" dirty="0">
                  <a:solidFill>
                    <a:schemeClr val="tx1"/>
                  </a:solidFill>
                  <a:latin typeface="Arial" panose="020B0604020202020204" pitchFamily="34" charset="0"/>
                  <a:cs typeface="Arial" panose="020B0604020202020204" pitchFamily="34" charset="0"/>
                </a:rPr>
                <a:t>QUARANTINE -SELF</a:t>
              </a:r>
            </a:p>
          </p:txBody>
        </p:sp>
      </p:grpSp>
      <p:pic>
        <p:nvPicPr>
          <p:cNvPr id="31" name="Picture 30">
            <a:extLst>
              <a:ext uri="{FF2B5EF4-FFF2-40B4-BE49-F238E27FC236}">
                <a16:creationId xmlns:a16="http://schemas.microsoft.com/office/drawing/2014/main" id="{3FA1C7B6-4643-F148-B467-BC068258ED4D}"/>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3614983" y="5996029"/>
            <a:ext cx="2992693" cy="2354252"/>
          </a:xfrm>
          <a:prstGeom prst="rect">
            <a:avLst/>
          </a:prstGeom>
        </p:spPr>
      </p:pic>
      <p:pic>
        <p:nvPicPr>
          <p:cNvPr id="4" name="Picture 3">
            <a:extLst>
              <a:ext uri="{FF2B5EF4-FFF2-40B4-BE49-F238E27FC236}">
                <a16:creationId xmlns:a16="http://schemas.microsoft.com/office/drawing/2014/main" id="{B81ADF3A-DB70-0A47-A5A7-333C4B3335EC}"/>
              </a:ext>
            </a:extLst>
          </p:cNvPr>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a:ext>
            </a:extLst>
          </a:blip>
          <a:stretch>
            <a:fillRect/>
          </a:stretch>
        </p:blipFill>
        <p:spPr>
          <a:xfrm>
            <a:off x="1522787" y="5377679"/>
            <a:ext cx="3013944" cy="3169301"/>
          </a:xfrm>
          <a:prstGeom prst="rect">
            <a:avLst/>
          </a:prstGeom>
        </p:spPr>
      </p:pic>
      <p:pic>
        <p:nvPicPr>
          <p:cNvPr id="27" name="Image" descr="Image">
            <a:extLst>
              <a:ext uri="{FF2B5EF4-FFF2-40B4-BE49-F238E27FC236}">
                <a16:creationId xmlns:a16="http://schemas.microsoft.com/office/drawing/2014/main" id="{1B0929F9-C1F5-1747-92D5-5EF6709753FC}"/>
              </a:ext>
            </a:extLst>
          </p:cNvPr>
          <p:cNvPicPr>
            <a:picLocks noChangeAspect="1"/>
          </p:cNvPicPr>
          <p:nvPr/>
        </p:nvPicPr>
        <p:blipFill>
          <a:blip r:embed="rId5"/>
          <a:stretch>
            <a:fillRect/>
          </a:stretch>
        </p:blipFill>
        <p:spPr>
          <a:xfrm>
            <a:off x="19609301" y="6057659"/>
            <a:ext cx="3618560" cy="2471436"/>
          </a:xfrm>
          <a:prstGeom prst="rect">
            <a:avLst/>
          </a:prstGeom>
          <a:ln w="12700">
            <a:miter lim="400000"/>
          </a:ln>
        </p:spPr>
      </p:pic>
      <p:pic>
        <p:nvPicPr>
          <p:cNvPr id="28" name="Image" descr="Image">
            <a:extLst>
              <a:ext uri="{FF2B5EF4-FFF2-40B4-BE49-F238E27FC236}">
                <a16:creationId xmlns:a16="http://schemas.microsoft.com/office/drawing/2014/main" id="{C00F6271-F9BC-8A4A-912F-3F6FC1D52F8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8293085" y="5788071"/>
            <a:ext cx="2309574" cy="2971589"/>
          </a:xfrm>
          <a:prstGeom prst="rect">
            <a:avLst/>
          </a:prstGeom>
          <a:ln w="12700">
            <a:miter lim="400000"/>
          </a:ln>
        </p:spPr>
      </p:pic>
      <p:pic>
        <p:nvPicPr>
          <p:cNvPr id="29" name="Picture 28">
            <a:extLst>
              <a:ext uri="{FF2B5EF4-FFF2-40B4-BE49-F238E27FC236}">
                <a16:creationId xmlns:a16="http://schemas.microsoft.com/office/drawing/2014/main" id="{561E8DAB-832D-4847-90ED-21A1CAEAE3A3}"/>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30" name="Picture 29">
            <a:extLst>
              <a:ext uri="{FF2B5EF4-FFF2-40B4-BE49-F238E27FC236}">
                <a16:creationId xmlns:a16="http://schemas.microsoft.com/office/drawing/2014/main" id="{E7589822-99C3-8B4D-8E96-6C278E43EB03}"/>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589767154"/>
      </p:ext>
    </p:extLst>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3" name="Rounded Rectangle"/>
          <p:cNvSpPr/>
          <p:nvPr/>
        </p:nvSpPr>
        <p:spPr>
          <a:xfrm>
            <a:off x="1998901" y="200066"/>
            <a:ext cx="20169219" cy="1298090"/>
          </a:xfrm>
          <a:prstGeom prst="roundRect">
            <a:avLst>
              <a:gd name="adj" fmla="val 1864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34" name="Response and containment– Create a Supportive environment"/>
          <p:cNvSpPr txBox="1"/>
          <p:nvPr/>
        </p:nvSpPr>
        <p:spPr>
          <a:xfrm>
            <a:off x="2599764" y="475091"/>
            <a:ext cx="19413071"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spAutoFit/>
          </a:bodyPr>
          <a:lstStyle>
            <a:lvl1pPr algn="l">
              <a:defRPr sz="3200" cap="all" spc="96">
                <a:solidFill>
                  <a:srgbClr val="002135"/>
                </a:solidFill>
              </a:defRPr>
            </a:lvl1pPr>
          </a:lstStyle>
          <a:p>
            <a:r>
              <a:rPr sz="4000" dirty="0">
                <a:latin typeface="Arial" panose="020B0604020202020204" pitchFamily="34" charset="0"/>
                <a:cs typeface="Arial" panose="020B0604020202020204" pitchFamily="34" charset="0"/>
              </a:rPr>
              <a:t>Response and containment– Create a Supportive environment </a:t>
            </a:r>
          </a:p>
        </p:txBody>
      </p:sp>
      <p:grpSp>
        <p:nvGrpSpPr>
          <p:cNvPr id="6" name="Group 5">
            <a:extLst>
              <a:ext uri="{FF2B5EF4-FFF2-40B4-BE49-F238E27FC236}">
                <a16:creationId xmlns:a16="http://schemas.microsoft.com/office/drawing/2014/main" id="{E3AA3FFF-8233-2D46-A6C6-6C29CB52E5EE}"/>
              </a:ext>
            </a:extLst>
          </p:cNvPr>
          <p:cNvGrpSpPr/>
          <p:nvPr/>
        </p:nvGrpSpPr>
        <p:grpSpPr>
          <a:xfrm>
            <a:off x="1228725" y="1950805"/>
            <a:ext cx="7334888" cy="10324600"/>
            <a:chOff x="772820" y="1722740"/>
            <a:chExt cx="5578992" cy="10324600"/>
          </a:xfrm>
          <a:solidFill>
            <a:srgbClr val="002060"/>
          </a:solidFill>
        </p:grpSpPr>
        <p:sp>
          <p:nvSpPr>
            <p:cNvPr id="635" name="Rounded Rectangle"/>
            <p:cNvSpPr/>
            <p:nvPr/>
          </p:nvSpPr>
          <p:spPr>
            <a:xfrm>
              <a:off x="772820" y="1722740"/>
              <a:ext cx="5578992" cy="10324600"/>
            </a:xfrm>
            <a:prstGeom prst="roundRect">
              <a:avLst>
                <a:gd name="adj" fmla="val 3415"/>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39" name="Talk to and…"/>
            <p:cNvSpPr txBox="1"/>
            <p:nvPr/>
          </p:nvSpPr>
          <p:spPr>
            <a:xfrm>
              <a:off x="1152479" y="2258789"/>
              <a:ext cx="4819673" cy="1099788"/>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defTabSz="1022350">
                <a:lnSpc>
                  <a:spcPct val="90000"/>
                </a:lnSpc>
                <a:spcBef>
                  <a:spcPts val="900"/>
                </a:spcBef>
                <a:defRPr sz="2600" cap="all"/>
              </a:pPr>
              <a:r>
                <a:rPr lang="en-US" sz="3600" dirty="0">
                  <a:solidFill>
                    <a:schemeClr val="bg1"/>
                  </a:solidFill>
                  <a:latin typeface="Arial" panose="020B0604020202020204" pitchFamily="34" charset="0"/>
                  <a:cs typeface="Arial" panose="020B0604020202020204" pitchFamily="34" charset="0"/>
                </a:rPr>
                <a:t>Identify local influencers </a:t>
              </a:r>
              <a:endParaRPr sz="3600" dirty="0">
                <a:solidFill>
                  <a:schemeClr val="bg1"/>
                </a:solidFill>
                <a:latin typeface="Arial" panose="020B0604020202020204" pitchFamily="34" charset="0"/>
                <a:cs typeface="Arial" panose="020B0604020202020204" pitchFamily="34" charset="0"/>
              </a:endParaRPr>
            </a:p>
          </p:txBody>
        </p:sp>
      </p:grpSp>
      <p:sp>
        <p:nvSpPr>
          <p:cNvPr id="636" name="Rounded Rectangle"/>
          <p:cNvSpPr/>
          <p:nvPr/>
        </p:nvSpPr>
        <p:spPr>
          <a:xfrm>
            <a:off x="8828332" y="1950805"/>
            <a:ext cx="7126438" cy="10324600"/>
          </a:xfrm>
          <a:prstGeom prst="roundRect">
            <a:avLst>
              <a:gd name="adj" fmla="val 3415"/>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40" name="PLAN COMMUNITY…"/>
          <p:cNvSpPr txBox="1"/>
          <p:nvPr/>
        </p:nvSpPr>
        <p:spPr>
          <a:xfrm>
            <a:off x="9638981" y="2376054"/>
            <a:ext cx="5677220" cy="1210588"/>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p>
            <a:pPr>
              <a:defRPr sz="2600">
                <a:solidFill>
                  <a:srgbClr val="FFFFFF"/>
                </a:solidFill>
              </a:defRPr>
            </a:pPr>
            <a:r>
              <a:rPr sz="3600" dirty="0">
                <a:solidFill>
                  <a:schemeClr val="tx1"/>
                </a:solidFill>
                <a:latin typeface="Arial" panose="020B0604020202020204" pitchFamily="34" charset="0"/>
                <a:cs typeface="Arial" panose="020B0604020202020204" pitchFamily="34" charset="0"/>
              </a:rPr>
              <a:t>PLAN COMMUNITY</a:t>
            </a:r>
            <a:r>
              <a:rPr lang="en-US" sz="3600" dirty="0">
                <a:solidFill>
                  <a:schemeClr val="tx1"/>
                </a:solidFill>
                <a:latin typeface="Arial" panose="020B0604020202020204" pitchFamily="34" charset="0"/>
                <a:cs typeface="Arial" panose="020B0604020202020204" pitchFamily="34" charset="0"/>
              </a:rPr>
              <a:t> SUPPORT </a:t>
            </a:r>
            <a:endParaRPr sz="3600" dirty="0">
              <a:solidFill>
                <a:schemeClr val="tx1"/>
              </a:solidFill>
              <a:latin typeface="Arial" panose="020B0604020202020204" pitchFamily="34" charset="0"/>
              <a:cs typeface="Arial" panose="020B0604020202020204" pitchFamily="34" charset="0"/>
            </a:endParaRPr>
          </a:p>
        </p:txBody>
      </p:sp>
      <p:sp>
        <p:nvSpPr>
          <p:cNvPr id="637" name="Rounded Rectangle"/>
          <p:cNvSpPr/>
          <p:nvPr/>
        </p:nvSpPr>
        <p:spPr>
          <a:xfrm>
            <a:off x="16219489" y="1950805"/>
            <a:ext cx="7126438" cy="10324600"/>
          </a:xfrm>
          <a:prstGeom prst="roundRect">
            <a:avLst>
              <a:gd name="adj" fmla="val 3374"/>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42" name="COORDINATE  WITH…"/>
          <p:cNvSpPr txBox="1"/>
          <p:nvPr/>
        </p:nvSpPr>
        <p:spPr>
          <a:xfrm>
            <a:off x="16765419" y="2311370"/>
            <a:ext cx="5998308" cy="121058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defRPr sz="2600"/>
            </a:pPr>
            <a:r>
              <a:rPr lang="en-US" sz="3600" dirty="0">
                <a:solidFill>
                  <a:schemeClr val="bg1"/>
                </a:solidFill>
                <a:latin typeface="Arial" panose="020B0604020202020204" pitchFamily="34" charset="0"/>
                <a:cs typeface="Arial" panose="020B0604020202020204" pitchFamily="34" charset="0"/>
              </a:rPr>
              <a:t>COORDINATE WITH HEALTH DEPT.</a:t>
            </a:r>
          </a:p>
        </p:txBody>
      </p:sp>
      <p:sp>
        <p:nvSpPr>
          <p:cNvPr id="26" name="Make a list of local influencers (Gram Pradhan, Religious Leaders, Teachers, any other)…">
            <a:extLst>
              <a:ext uri="{FF2B5EF4-FFF2-40B4-BE49-F238E27FC236}">
                <a16:creationId xmlns:a16="http://schemas.microsoft.com/office/drawing/2014/main" id="{C43402E2-91B7-5443-9086-16FC7C6786EA}"/>
              </a:ext>
            </a:extLst>
          </p:cNvPr>
          <p:cNvSpPr txBox="1"/>
          <p:nvPr/>
        </p:nvSpPr>
        <p:spPr>
          <a:xfrm>
            <a:off x="1664415" y="4117587"/>
            <a:ext cx="6336585" cy="6868417"/>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309563" indent="-254000" algn="just">
              <a:buFont typeface="Times New Roman" panose="02020603050405020304" pitchFamily="18" charset="0"/>
              <a:buChar char="•"/>
              <a:tabLst>
                <a:tab pos="280988" algn="l"/>
              </a:tabLst>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Get in touch with your influencers</a:t>
            </a:r>
          </a:p>
          <a:p>
            <a:pPr marL="309563" lvl="1" indent="-254000" algn="just">
              <a:spcAft>
                <a:spcPts val="0"/>
              </a:spcAft>
              <a:buFont typeface="Times New Roman" panose="02020603050405020304" pitchFamily="18" charset="0"/>
              <a:buChar char="•"/>
              <a:tabLst>
                <a:tab pos="280988" algn="l"/>
              </a:tabLst>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Explain &amp; discuss the situation and protocols / orders/ notifications to be followed and seek their support in giving key messages.</a:t>
            </a:r>
          </a:p>
          <a:p>
            <a:pPr marL="309563" lvl="1" indent="-254000" algn="just">
              <a:spcAft>
                <a:spcPts val="0"/>
              </a:spcAft>
              <a:buFont typeface="Times New Roman" panose="02020603050405020304" pitchFamily="18" charset="0"/>
              <a:buChar char="•"/>
              <a:tabLst>
                <a:tab pos="280988" algn="l"/>
              </a:tabLst>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Identify community and cultural networks and keep them ready with information </a:t>
            </a:r>
          </a:p>
          <a:p>
            <a:pPr marL="914400" algn="just" hangingPunct="0">
              <a:lnSpc>
                <a:spcPct val="150000"/>
              </a:lnSpc>
              <a:spcAft>
                <a:spcPts val="0"/>
              </a:spcAft>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a:t>
            </a:r>
          </a:p>
        </p:txBody>
      </p:sp>
      <p:sp>
        <p:nvSpPr>
          <p:cNvPr id="28" name="Make a list of high risk groups in the village…">
            <a:extLst>
              <a:ext uri="{FF2B5EF4-FFF2-40B4-BE49-F238E27FC236}">
                <a16:creationId xmlns:a16="http://schemas.microsoft.com/office/drawing/2014/main" id="{5CA5E515-D5EA-0846-B01B-E8EF109DA1AD}"/>
              </a:ext>
            </a:extLst>
          </p:cNvPr>
          <p:cNvSpPr txBox="1"/>
          <p:nvPr/>
        </p:nvSpPr>
        <p:spPr>
          <a:xfrm>
            <a:off x="8999303" y="4572173"/>
            <a:ext cx="6733863" cy="5032145"/>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479425" lvl="1" indent="-225425" algn="just">
              <a:spcAft>
                <a:spcPts val="0"/>
              </a:spcAft>
              <a:buFont typeface="Times New Roman" panose="02020603050405020304" pitchFamily="18" charset="0"/>
              <a:buChar char="•"/>
              <a:tabLst>
                <a:tab pos="393700" algn="l"/>
              </a:tabLst>
            </a:pPr>
            <a:r>
              <a:rPr lang="en-US" sz="3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Make a list of LODOR families with high risk  children and women in the village</a:t>
            </a:r>
          </a:p>
          <a:p>
            <a:pPr marL="479425" lvl="1" indent="-225425" algn="just">
              <a:spcAft>
                <a:spcPts val="0"/>
              </a:spcAft>
              <a:buFont typeface="Times New Roman" panose="02020603050405020304" pitchFamily="18" charset="0"/>
              <a:buChar char="•"/>
              <a:tabLst>
                <a:tab pos="393700" algn="l"/>
              </a:tabLst>
            </a:pPr>
            <a:r>
              <a:rPr lang="en-US" sz="3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Identify SHG members who can access such families to give them key messages </a:t>
            </a:r>
          </a:p>
          <a:p>
            <a:pPr marL="479425" lvl="1" indent="-225425" algn="just">
              <a:spcAft>
                <a:spcPts val="0"/>
              </a:spcAft>
              <a:buFont typeface="Times New Roman" panose="02020603050405020304" pitchFamily="18" charset="0"/>
              <a:buChar char="•"/>
              <a:tabLst>
                <a:tab pos="393700" algn="l"/>
              </a:tabLst>
            </a:pPr>
            <a:r>
              <a:rPr lang="en-US" sz="3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rPr>
              <a:t>Identify SHG members who can help in support for </a:t>
            </a:r>
            <a:r>
              <a:rPr lang="en-US" sz="3600" b="0" dirty="0">
                <a:solidFill>
                  <a:schemeClr val="tx1"/>
                </a:solidFill>
                <a:latin typeface="Arial" panose="020B0604020202020204" pitchFamily="34" charset="0"/>
                <a:ea typeface="Times New Roman" panose="02020603050405020304" pitchFamily="18" charset="0"/>
                <a:cs typeface="Arial" panose="020B0604020202020204" pitchFamily="34" charset="0"/>
              </a:rPr>
              <a:t>the older community  members</a:t>
            </a:r>
            <a:endParaRPr lang="en-US" sz="3600" b="0" dirty="0">
              <a:solidFill>
                <a:schemeClr val="tx1"/>
              </a:solidFill>
              <a:effectLst/>
              <a:latin typeface="Arial" panose="020B0604020202020204" pitchFamily="34" charset="0"/>
              <a:ea typeface="Times New Roman" panose="02020603050405020304" pitchFamily="18" charset="0"/>
              <a:cs typeface="Arial" panose="020B0604020202020204" pitchFamily="34" charset="0"/>
            </a:endParaRPr>
          </a:p>
        </p:txBody>
      </p:sp>
      <p:sp>
        <p:nvSpPr>
          <p:cNvPr id="29" name="Coordinate with the existing groups like SHGs, Youth networks, VHSNC etc on the roles assigned  for emergency planning, distribution  of services like food/grocery delivery for quarantined households, midday meals medicine etc.…">
            <a:extLst>
              <a:ext uri="{FF2B5EF4-FFF2-40B4-BE49-F238E27FC236}">
                <a16:creationId xmlns:a16="http://schemas.microsoft.com/office/drawing/2014/main" id="{6DF5D64A-3BA3-F547-A655-3F1DBE6A41CE}"/>
              </a:ext>
            </a:extLst>
          </p:cNvPr>
          <p:cNvSpPr txBox="1"/>
          <p:nvPr/>
        </p:nvSpPr>
        <p:spPr>
          <a:xfrm>
            <a:off x="16643036" y="4333633"/>
            <a:ext cx="6479829" cy="6196568"/>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marL="592138" lvl="1" indent="-395288" algn="just" hangingPunct="0">
              <a:spcAft>
                <a:spcPts val="0"/>
              </a:spcAft>
              <a:buFont typeface="Times New Roman" panose="02020603050405020304" pitchFamily="18" charset="0"/>
              <a:buChar char="•"/>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Coordinate with the </a:t>
            </a:r>
            <a:r>
              <a:rPr lang="en-US" sz="3600" b="0" dirty="0">
                <a:solidFill>
                  <a:schemeClr val="bg1"/>
                </a:solidFill>
                <a:latin typeface="Arial" panose="020B0604020202020204" pitchFamily="34" charset="0"/>
                <a:ea typeface="Times New Roman" panose="02020603050405020304" pitchFamily="18" charset="0"/>
                <a:cs typeface="Arial" panose="020B0604020202020204" pitchFamily="34" charset="0"/>
              </a:rPr>
              <a:t>local health dept</a:t>
            </a: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 for planning of immunization services, midday meals , medicines </a:t>
            </a:r>
          </a:p>
          <a:p>
            <a:pPr marL="592138" lvl="1" indent="-395288" algn="just" hangingPunct="0">
              <a:spcAft>
                <a:spcPts val="0"/>
              </a:spcAft>
              <a:buFont typeface="Times New Roman" panose="02020603050405020304" pitchFamily="18" charset="0"/>
              <a:buChar char="•"/>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Share emergency contact details of  as directed</a:t>
            </a:r>
          </a:p>
          <a:p>
            <a:pPr marL="592138" lvl="1" indent="-395288" algn="just">
              <a:spcAft>
                <a:spcPts val="0"/>
              </a:spcAft>
              <a:buFont typeface="Times New Roman" panose="02020603050405020304" pitchFamily="18" charset="0"/>
              <a:buChar char="•"/>
            </a:pPr>
            <a:r>
              <a:rPr lang="en-US" sz="3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rPr>
              <a:t>Share coordinating details of Child protection committees for addressing issues of trauma and violence in children.</a:t>
            </a:r>
          </a:p>
        </p:txBody>
      </p:sp>
      <p:pic>
        <p:nvPicPr>
          <p:cNvPr id="14" name="Picture 13">
            <a:extLst>
              <a:ext uri="{FF2B5EF4-FFF2-40B4-BE49-F238E27FC236}">
                <a16:creationId xmlns:a16="http://schemas.microsoft.com/office/drawing/2014/main" id="{5A1D235A-4AF1-AD49-A703-4ACB6B277213}"/>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5" name="Picture 14">
            <a:extLst>
              <a:ext uri="{FF2B5EF4-FFF2-40B4-BE49-F238E27FC236}">
                <a16:creationId xmlns:a16="http://schemas.microsoft.com/office/drawing/2014/main" id="{ABD71E2A-3857-D34B-B4B9-4A57EBD4CB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706592397"/>
      </p:ext>
    </p:extLst>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0" name="Rounded Rectangle"/>
          <p:cNvSpPr/>
          <p:nvPr/>
        </p:nvSpPr>
        <p:spPr>
          <a:xfrm>
            <a:off x="12334832" y="2607422"/>
            <a:ext cx="9161384" cy="3043709"/>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C9BEDE14-B845-9F48-A45E-D0689D56AF67}"/>
              </a:ext>
            </a:extLst>
          </p:cNvPr>
          <p:cNvGrpSpPr/>
          <p:nvPr/>
        </p:nvGrpSpPr>
        <p:grpSpPr>
          <a:xfrm>
            <a:off x="1028701" y="476490"/>
            <a:ext cx="21202648" cy="1873452"/>
            <a:chOff x="2397145" y="476491"/>
            <a:chExt cx="18826494" cy="1223723"/>
          </a:xfrm>
        </p:grpSpPr>
        <p:sp>
          <p:nvSpPr>
            <p:cNvPr id="677" name="Rounded Rectangle"/>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678" name="HOME QUARANTINE: STAY SAFE FOR PROBABLE INFECTED PERSON…"/>
            <p:cNvSpPr txBox="1"/>
            <p:nvPr/>
          </p:nvSpPr>
          <p:spPr>
            <a:xfrm>
              <a:off x="2397145" y="575270"/>
              <a:ext cx="18826494" cy="91727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ct val="110000"/>
                </a:lnSpc>
                <a:defRPr sz="3200" cap="all" spc="96">
                  <a:solidFill>
                    <a:srgbClr val="002135"/>
                  </a:solidFill>
                </a:defRPr>
              </a:pPr>
              <a:r>
                <a:rPr sz="4000" dirty="0">
                  <a:latin typeface="Arial" panose="020B0604020202020204" pitchFamily="34" charset="0"/>
                  <a:cs typeface="Arial" panose="020B0604020202020204" pitchFamily="34" charset="0"/>
                </a:rPr>
                <a:t>HOME QUARANTINE: STAY SAFE FOR PROBABLE INFECTED PERSON</a:t>
              </a:r>
            </a:p>
            <a:p>
              <a:pPr>
                <a:lnSpc>
                  <a:spcPct val="110000"/>
                </a:lnSpc>
                <a:defRPr sz="2700" cap="all" spc="81">
                  <a:solidFill>
                    <a:srgbClr val="002135"/>
                  </a:solidFill>
                </a:defRPr>
              </a:pPr>
              <a:r>
                <a:rPr sz="4000" dirty="0">
                  <a:latin typeface="Arial" panose="020B0604020202020204" pitchFamily="34" charset="0"/>
                  <a:cs typeface="Arial" panose="020B0604020202020204" pitchFamily="34" charset="0"/>
                </a:rPr>
                <a:t>RESTRICTED MOVEMENT FOR COVID-19 SUSPECTS</a:t>
              </a:r>
            </a:p>
          </p:txBody>
        </p:sp>
      </p:grpSp>
      <p:grpSp>
        <p:nvGrpSpPr>
          <p:cNvPr id="8" name="Group 7">
            <a:extLst>
              <a:ext uri="{FF2B5EF4-FFF2-40B4-BE49-F238E27FC236}">
                <a16:creationId xmlns:a16="http://schemas.microsoft.com/office/drawing/2014/main" id="{B51BBA08-C535-A047-8BB1-2CC8A836DBAF}"/>
              </a:ext>
            </a:extLst>
          </p:cNvPr>
          <p:cNvGrpSpPr/>
          <p:nvPr/>
        </p:nvGrpSpPr>
        <p:grpSpPr>
          <a:xfrm>
            <a:off x="2789881" y="2672088"/>
            <a:ext cx="9161384" cy="3043709"/>
            <a:chOff x="2790840" y="2532435"/>
            <a:chExt cx="9161384" cy="2537156"/>
          </a:xfrm>
        </p:grpSpPr>
        <p:sp>
          <p:nvSpPr>
            <p:cNvPr id="679" name="Rounded Rectangle"/>
            <p:cNvSpPr/>
            <p:nvPr/>
          </p:nvSpPr>
          <p:spPr>
            <a:xfrm>
              <a:off x="2790840" y="2532435"/>
              <a:ext cx="9161384" cy="2537156"/>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0" name="KEEP DISTANCE"/>
            <p:cNvSpPr txBox="1"/>
            <p:nvPr/>
          </p:nvSpPr>
          <p:spPr>
            <a:xfrm>
              <a:off x="3087301" y="2722451"/>
              <a:ext cx="2973636" cy="431867"/>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lvl1pPr defTabSz="1022350">
                <a:lnSpc>
                  <a:spcPct val="90000"/>
                </a:lnSpc>
                <a:spcBef>
                  <a:spcPts val="900"/>
                </a:spcBef>
                <a:defRPr cap="all" spc="-149"/>
              </a:lvl1pPr>
            </a:lstStyle>
            <a:p>
              <a:r>
                <a:rPr dirty="0">
                  <a:latin typeface="Arial" panose="020B0604020202020204" pitchFamily="34" charset="0"/>
                  <a:cs typeface="Arial" panose="020B0604020202020204" pitchFamily="34" charset="0"/>
                </a:rPr>
                <a:t>KEEP DISTANCE</a:t>
              </a:r>
            </a:p>
          </p:txBody>
        </p:sp>
      </p:grpSp>
      <p:grpSp>
        <p:nvGrpSpPr>
          <p:cNvPr id="11" name="Group 10">
            <a:extLst>
              <a:ext uri="{FF2B5EF4-FFF2-40B4-BE49-F238E27FC236}">
                <a16:creationId xmlns:a16="http://schemas.microsoft.com/office/drawing/2014/main" id="{F61EB55B-05AB-E644-9791-21D29092DFF3}"/>
              </a:ext>
            </a:extLst>
          </p:cNvPr>
          <p:cNvGrpSpPr/>
          <p:nvPr/>
        </p:nvGrpSpPr>
        <p:grpSpPr>
          <a:xfrm>
            <a:off x="7370573" y="9723710"/>
            <a:ext cx="9161385" cy="2537156"/>
            <a:chOff x="12431776" y="2532435"/>
            <a:chExt cx="9161385" cy="2537156"/>
          </a:xfrm>
          <a:solidFill>
            <a:srgbClr val="002060"/>
          </a:solidFill>
        </p:grpSpPr>
        <p:sp>
          <p:nvSpPr>
            <p:cNvPr id="682" name="Rounded Rectangle"/>
            <p:cNvSpPr/>
            <p:nvPr/>
          </p:nvSpPr>
          <p:spPr>
            <a:xfrm>
              <a:off x="12431776" y="2532435"/>
              <a:ext cx="9161385" cy="2537156"/>
            </a:xfrm>
            <a:prstGeom prst="roundRect">
              <a:avLst>
                <a:gd name="adj" fmla="val 10559"/>
              </a:avLst>
            </a:prstGeom>
            <a:grp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683" name="KEEP DISTANCE"/>
            <p:cNvSpPr txBox="1"/>
            <p:nvPr/>
          </p:nvSpPr>
          <p:spPr>
            <a:xfrm>
              <a:off x="12866961" y="2679340"/>
              <a:ext cx="2696187" cy="518091"/>
            </a:xfrm>
            <a:prstGeom prst="rect">
              <a:avLst/>
            </a:prstGeom>
            <a:gr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1022350">
                <a:lnSpc>
                  <a:spcPct val="90000"/>
                </a:lnSpc>
                <a:spcBef>
                  <a:spcPts val="900"/>
                </a:spcBef>
                <a:defRPr cap="all" spc="-149">
                  <a:solidFill>
                    <a:srgbClr val="FFFFFF"/>
                  </a:solidFill>
                </a:defRPr>
              </a:lvl1pPr>
            </a:lstStyle>
            <a:p>
              <a:r>
                <a:rPr b="0" dirty="0">
                  <a:solidFill>
                    <a:schemeClr val="bg1"/>
                  </a:solidFill>
                  <a:latin typeface="Arial" panose="020B0604020202020204" pitchFamily="34" charset="0"/>
                  <a:cs typeface="Arial" panose="020B0604020202020204" pitchFamily="34" charset="0"/>
                </a:rPr>
                <a:t>WEAR A MASK </a:t>
              </a:r>
            </a:p>
          </p:txBody>
        </p:sp>
      </p:grpSp>
      <p:grpSp>
        <p:nvGrpSpPr>
          <p:cNvPr id="9" name="Group 8">
            <a:extLst>
              <a:ext uri="{FF2B5EF4-FFF2-40B4-BE49-F238E27FC236}">
                <a16:creationId xmlns:a16="http://schemas.microsoft.com/office/drawing/2014/main" id="{19210198-2778-E34D-BC6A-224A6836DEF9}"/>
              </a:ext>
            </a:extLst>
          </p:cNvPr>
          <p:cNvGrpSpPr/>
          <p:nvPr/>
        </p:nvGrpSpPr>
        <p:grpSpPr>
          <a:xfrm>
            <a:off x="2619399" y="6179578"/>
            <a:ext cx="9161384" cy="3245247"/>
            <a:chOff x="2790840" y="5758947"/>
            <a:chExt cx="9161384" cy="2537156"/>
          </a:xfrm>
          <a:solidFill>
            <a:schemeClr val="accent2">
              <a:lumMod val="60000"/>
              <a:lumOff val="40000"/>
            </a:schemeClr>
          </a:solidFill>
        </p:grpSpPr>
        <p:sp>
          <p:nvSpPr>
            <p:cNvPr id="685" name="Rounded Rectangle"/>
            <p:cNvSpPr/>
            <p:nvPr/>
          </p:nvSpPr>
          <p:spPr>
            <a:xfrm>
              <a:off x="2790840" y="5758947"/>
              <a:ext cx="9161384" cy="2537156"/>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686" name="KEEP DISTANCE"/>
            <p:cNvSpPr txBox="1"/>
            <p:nvPr/>
          </p:nvSpPr>
          <p:spPr>
            <a:xfrm>
              <a:off x="2980627" y="5944327"/>
              <a:ext cx="8394255" cy="441140"/>
            </a:xfrm>
            <a:prstGeom prst="rect">
              <a:avLst/>
            </a:prstGeom>
            <a:solidFill>
              <a:schemeClr val="tx2">
                <a:lumMod val="20000"/>
                <a:lumOff val="80000"/>
              </a:schemeClr>
            </a:solidFill>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lIns="50800" tIns="50800" rIns="50800" bIns="50800" anchor="ctr">
              <a:spAutoFit/>
            </a:bodyPr>
            <a:lstStyle>
              <a:lvl1pPr algn="l"/>
            </a:lstStyle>
            <a:p>
              <a:r>
                <a:rPr dirty="0">
                  <a:latin typeface="Arial" panose="020B0604020202020204" pitchFamily="34" charset="0"/>
                  <a:cs typeface="Arial" panose="020B0604020202020204" pitchFamily="34" charset="0"/>
                </a:rPr>
                <a:t>SEEK HEALTH CARE AND NOTIFY</a:t>
              </a:r>
            </a:p>
          </p:txBody>
        </p:sp>
      </p:grpSp>
      <p:sp>
        <p:nvSpPr>
          <p:cNvPr id="688" name="Rounded Rectangle"/>
          <p:cNvSpPr/>
          <p:nvPr/>
        </p:nvSpPr>
        <p:spPr>
          <a:xfrm>
            <a:off x="12334832" y="6193754"/>
            <a:ext cx="9161385" cy="3247127"/>
          </a:xfrm>
          <a:prstGeom prst="roundRect">
            <a:avLst>
              <a:gd name="adj" fmla="val 10559"/>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693" name="KEEP DISTANCE"/>
          <p:cNvSpPr txBox="1"/>
          <p:nvPr/>
        </p:nvSpPr>
        <p:spPr>
          <a:xfrm>
            <a:off x="12887639" y="6529135"/>
            <a:ext cx="6346289"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FFFFFF"/>
                </a:solidFill>
              </a:defRPr>
            </a:lvl1pPr>
          </a:lstStyle>
          <a:p>
            <a:r>
              <a:rPr dirty="0">
                <a:solidFill>
                  <a:sysClr val="windowText" lastClr="000000"/>
                </a:solidFill>
                <a:latin typeface="Arial" panose="020B0604020202020204" pitchFamily="34" charset="0"/>
                <a:cs typeface="Arial" panose="020B0604020202020204" pitchFamily="34" charset="0"/>
              </a:rPr>
              <a:t>AVOID GOING TO PUBLIC AREAS</a:t>
            </a:r>
          </a:p>
        </p:txBody>
      </p:sp>
      <p:sp>
        <p:nvSpPr>
          <p:cNvPr id="34" name="KEEP DISTANCE">
            <a:extLst>
              <a:ext uri="{FF2B5EF4-FFF2-40B4-BE49-F238E27FC236}">
                <a16:creationId xmlns:a16="http://schemas.microsoft.com/office/drawing/2014/main" id="{9ABA24DD-4F00-A541-92BF-5A53AAD7DEAA}"/>
              </a:ext>
            </a:extLst>
          </p:cNvPr>
          <p:cNvSpPr txBox="1"/>
          <p:nvPr/>
        </p:nvSpPr>
        <p:spPr>
          <a:xfrm>
            <a:off x="12718397" y="2878828"/>
            <a:ext cx="8394254"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algn="l"/>
          </a:lstStyle>
          <a:p>
            <a:r>
              <a:rPr dirty="0">
                <a:latin typeface="Arial" panose="020B0604020202020204" pitchFamily="34" charset="0"/>
                <a:cs typeface="Arial" panose="020B0604020202020204" pitchFamily="34" charset="0"/>
              </a:rPr>
              <a:t>AVOID VISITORS IN THE HOUSE</a:t>
            </a:r>
          </a:p>
        </p:txBody>
      </p:sp>
      <p:sp>
        <p:nvSpPr>
          <p:cNvPr id="32" name="Stay in a well ventilated specific room and away from other people in your home.  Restrict movement…">
            <a:extLst>
              <a:ext uri="{FF2B5EF4-FFF2-40B4-BE49-F238E27FC236}">
                <a16:creationId xmlns:a16="http://schemas.microsoft.com/office/drawing/2014/main" id="{7D1D05D0-11BD-CC42-998A-860D6FA67573}"/>
              </a:ext>
            </a:extLst>
          </p:cNvPr>
          <p:cNvSpPr txBox="1"/>
          <p:nvPr/>
        </p:nvSpPr>
        <p:spPr>
          <a:xfrm>
            <a:off x="2899370" y="3481613"/>
            <a:ext cx="9160427" cy="2077490"/>
          </a:xfrm>
          <a:prstGeom prst="rect">
            <a:avLst/>
          </a:prstGeom>
          <a:ln w="12700">
            <a:miter lim="400000"/>
          </a:ln>
          <a:extLst>
            <a:ext uri="{C572A759-6A51-4108-AA02-DFA0A04FC94B}">
              <ma14:wrappingTextBoxFlag xmlns:lc="http://schemas.openxmlformats.org/drawingml/2006/lockedCanvas" xmlns:ma14="http://schemas.microsoft.com/office/mac/drawingml/2011/main" xmlns:a14="http://schemas.microsoft.com/office/drawing/2010/main" xmlns:m="http://schemas.openxmlformats.org/officeDocument/2006/math" xmlns="" val="1"/>
            </a:ext>
          </a:extLst>
        </p:spPr>
        <p:txBody>
          <a:bodyPr wrap="square" lIns="22859" tIns="22859" rIns="22859" bIns="22859" anchor="ctr">
            <a:spAutoFit/>
          </a:bodyPr>
          <a:lstStyle/>
          <a:p>
            <a:pPr marL="534988" lvl="1" indent="-338138" algn="l">
              <a:spcAft>
                <a:spcPts val="0"/>
              </a:spcAft>
              <a:buFont typeface="Times New Roman" panose="02020603050405020304" pitchFamily="18" charset="0"/>
              <a:buChar char="•"/>
              <a:tabLst>
                <a:tab pos="914400" algn="l"/>
              </a:tabLst>
            </a:pPr>
            <a:r>
              <a:rPr lang="en-US" sz="3000" b="0" dirty="0">
                <a:effectLst/>
                <a:latin typeface="Arial" panose="020B0604020202020204" pitchFamily="34" charset="0"/>
                <a:ea typeface="Times New Roman" panose="02020603050405020304" pitchFamily="18" charset="0"/>
                <a:cs typeface="Arial" panose="020B0604020202020204" pitchFamily="34" charset="0"/>
              </a:rPr>
              <a:t>Stay in a well ventilated specific room and away from other people in your home. Restrict movement </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534988" lvl="1" indent="-338138" algn="l">
              <a:spcAft>
                <a:spcPts val="0"/>
              </a:spcAft>
              <a:buFont typeface="Times New Roman" panose="02020603050405020304" pitchFamily="18" charset="0"/>
              <a:buChar char="•"/>
              <a:tabLst>
                <a:tab pos="914400" algn="l"/>
              </a:tabLst>
            </a:pPr>
            <a:r>
              <a:rPr lang="en-US" sz="3000" b="0" dirty="0">
                <a:effectLst/>
                <a:latin typeface="Arial" panose="020B0604020202020204" pitchFamily="34" charset="0"/>
                <a:ea typeface="Times New Roman" panose="02020603050405020304" pitchFamily="18" charset="0"/>
                <a:cs typeface="Arial" panose="020B0604020202020204" pitchFamily="34" charset="0"/>
              </a:rPr>
              <a:t>If available, use a separate bathroom</a:t>
            </a: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a:p>
            <a:pPr marL="742950" lvl="1" indent="-285750" algn="l" hangingPunct="0">
              <a:spcAft>
                <a:spcPts val="0"/>
              </a:spcAft>
              <a:buFont typeface="Times New Roman" panose="02020603050405020304" pitchFamily="18" charset="0"/>
              <a:buChar char="•"/>
              <a:tabLst>
                <a:tab pos="914400" algn="l"/>
              </a:tabLst>
            </a:pPr>
            <a:endParaRPr lang="en-US" sz="1200" b="0" dirty="0">
              <a:effectLst/>
              <a:latin typeface="Arial" panose="020B0604020202020204" pitchFamily="34" charset="0"/>
              <a:ea typeface="Times New Roman" panose="02020603050405020304" pitchFamily="18" charset="0"/>
              <a:cs typeface="Arial" panose="020B0604020202020204" pitchFamily="34" charset="0"/>
            </a:endParaRPr>
          </a:p>
        </p:txBody>
      </p:sp>
      <p:sp>
        <p:nvSpPr>
          <p:cNvPr id="3" name="TextBox 2">
            <a:extLst>
              <a:ext uri="{FF2B5EF4-FFF2-40B4-BE49-F238E27FC236}">
                <a16:creationId xmlns:a16="http://schemas.microsoft.com/office/drawing/2014/main" id="{CD3A1D2A-6663-2C40-B5CF-36587C705B32}"/>
              </a:ext>
            </a:extLst>
          </p:cNvPr>
          <p:cNvSpPr txBox="1"/>
          <p:nvPr/>
        </p:nvSpPr>
        <p:spPr>
          <a:xfrm>
            <a:off x="12940538" y="7157890"/>
            <a:ext cx="7966252" cy="148758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Avoid using public transport</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Do not go to markets, schools or other public areas</a:t>
            </a:r>
            <a:endPar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4" name="TextBox 3">
            <a:extLst>
              <a:ext uri="{FF2B5EF4-FFF2-40B4-BE49-F238E27FC236}">
                <a16:creationId xmlns:a16="http://schemas.microsoft.com/office/drawing/2014/main" id="{BE8103E0-444E-5043-8F3F-8CE3B033B907}"/>
              </a:ext>
            </a:extLst>
          </p:cNvPr>
          <p:cNvSpPr txBox="1"/>
          <p:nvPr/>
        </p:nvSpPr>
        <p:spPr>
          <a:xfrm>
            <a:off x="7981264" y="10266333"/>
            <a:ext cx="7710467" cy="1949252"/>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0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rPr>
              <a:t>Wear a mask correctly when you are around other people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solidFill>
                  <a:schemeClr val="bg1"/>
                </a:solidFill>
                <a:latin typeface="Arial" panose="020B0604020202020204" pitchFamily="34" charset="0"/>
                <a:cs typeface="Arial" panose="020B0604020202020204" pitchFamily="34" charset="0"/>
              </a:rPr>
              <a:t>Wear a mask when you are visiting the health facility </a:t>
            </a:r>
            <a:endParaRPr kumimoji="0" lang="en-US" sz="30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Gill Sans"/>
            </a:endParaRPr>
          </a:p>
        </p:txBody>
      </p:sp>
      <p:sp>
        <p:nvSpPr>
          <p:cNvPr id="5" name="TextBox 4">
            <a:extLst>
              <a:ext uri="{FF2B5EF4-FFF2-40B4-BE49-F238E27FC236}">
                <a16:creationId xmlns:a16="http://schemas.microsoft.com/office/drawing/2014/main" id="{9E1A0E12-2767-E84C-B993-8D8BF3402AA8}"/>
              </a:ext>
            </a:extLst>
          </p:cNvPr>
          <p:cNvSpPr txBox="1"/>
          <p:nvPr/>
        </p:nvSpPr>
        <p:spPr>
          <a:xfrm>
            <a:off x="12940538" y="3582084"/>
            <a:ext cx="7319137" cy="102592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If you are infected, you can spread infection to others</a:t>
            </a:r>
            <a:endPar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endParaRPr>
          </a:p>
        </p:txBody>
      </p:sp>
      <p:sp>
        <p:nvSpPr>
          <p:cNvPr id="6" name="TextBox 5">
            <a:extLst>
              <a:ext uri="{FF2B5EF4-FFF2-40B4-BE49-F238E27FC236}">
                <a16:creationId xmlns:a16="http://schemas.microsoft.com/office/drawing/2014/main" id="{99E33285-1BAF-C44E-8691-161736B8E12C}"/>
              </a:ext>
            </a:extLst>
          </p:cNvPr>
          <p:cNvSpPr txBox="1"/>
          <p:nvPr/>
        </p:nvSpPr>
        <p:spPr>
          <a:xfrm>
            <a:off x="3035057" y="7046554"/>
            <a:ext cx="7942511"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kumimoji="0" lang="en-US" sz="30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Gill Sans"/>
              </a:rPr>
              <a:t>If you have fever, cough or breathing difficulty and suspecting contact, wear a mask and immediately notify nearest health facility </a:t>
            </a:r>
          </a:p>
        </p:txBody>
      </p:sp>
      <p:pic>
        <p:nvPicPr>
          <p:cNvPr id="23" name="Picture 22">
            <a:extLst>
              <a:ext uri="{FF2B5EF4-FFF2-40B4-BE49-F238E27FC236}">
                <a16:creationId xmlns:a16="http://schemas.microsoft.com/office/drawing/2014/main" id="{5CEA6982-77AB-1E4D-B554-67558A00777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4" name="Picture 23">
            <a:extLst>
              <a:ext uri="{FF2B5EF4-FFF2-40B4-BE49-F238E27FC236}">
                <a16:creationId xmlns:a16="http://schemas.microsoft.com/office/drawing/2014/main" id="{7BCE42B1-1B1A-6D43-B62C-4893AA8F7DF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75293079"/>
      </p:ext>
    </p:extLst>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FD7BE53-B263-D041-9B22-20A53A5E433E}"/>
              </a:ext>
            </a:extLst>
          </p:cNvPr>
          <p:cNvGrpSpPr/>
          <p:nvPr/>
        </p:nvGrpSpPr>
        <p:grpSpPr>
          <a:xfrm>
            <a:off x="2114783" y="476490"/>
            <a:ext cx="19890028" cy="1873452"/>
            <a:chOff x="3361511" y="476491"/>
            <a:chExt cx="17660978" cy="1223723"/>
          </a:xfrm>
        </p:grpSpPr>
        <p:sp>
          <p:nvSpPr>
            <p:cNvPr id="3" name="Rounded Rectangle">
              <a:extLst>
                <a:ext uri="{FF2B5EF4-FFF2-40B4-BE49-F238E27FC236}">
                  <a16:creationId xmlns:a16="http://schemas.microsoft.com/office/drawing/2014/main" id="{E510A8A9-8225-354D-9ACD-503FB679EBA8}"/>
                </a:ext>
              </a:extLst>
            </p:cNvPr>
            <p:cNvSpPr/>
            <p:nvPr/>
          </p:nvSpPr>
          <p:spPr>
            <a:xfrm>
              <a:off x="3361511" y="476491"/>
              <a:ext cx="1766097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4" name="HOME QUARANTINE: STAY SAFE FOR PROBABLE INFECTED PERSON…">
              <a:extLst>
                <a:ext uri="{FF2B5EF4-FFF2-40B4-BE49-F238E27FC236}">
                  <a16:creationId xmlns:a16="http://schemas.microsoft.com/office/drawing/2014/main" id="{FAAE3CF9-CC82-B146-9C51-BB02482516F3}"/>
                </a:ext>
              </a:extLst>
            </p:cNvPr>
            <p:cNvSpPr txBox="1"/>
            <p:nvPr/>
          </p:nvSpPr>
          <p:spPr>
            <a:xfrm>
              <a:off x="4401266" y="629715"/>
              <a:ext cx="15581468" cy="47499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spAutoFit/>
            </a:bodyPr>
            <a:lstStyle/>
            <a:p>
              <a:pPr>
                <a:lnSpc>
                  <a:spcPct val="110000"/>
                </a:lnSpc>
                <a:defRPr sz="3200" cap="all" spc="96">
                  <a:solidFill>
                    <a:srgbClr val="002135"/>
                  </a:solidFill>
                </a:defRPr>
              </a:pPr>
              <a:r>
                <a:rPr sz="4000" dirty="0">
                  <a:latin typeface="Arial" panose="020B0604020202020204" pitchFamily="34" charset="0"/>
                  <a:cs typeface="Arial" panose="020B0604020202020204" pitchFamily="34" charset="0"/>
                </a:rPr>
                <a:t>HOME QUARANTINE: </a:t>
              </a:r>
              <a:r>
                <a:rPr lang="en-US" sz="4000" dirty="0">
                  <a:latin typeface="Arial" panose="020B0604020202020204" pitchFamily="34" charset="0"/>
                  <a:cs typeface="Arial" panose="020B0604020202020204" pitchFamily="34" charset="0"/>
                </a:rPr>
                <a:t>CARE GIVER and Family Members </a:t>
              </a:r>
              <a:endParaRPr sz="4000" dirty="0">
                <a:latin typeface="Arial" panose="020B0604020202020204" pitchFamily="34" charset="0"/>
                <a:cs typeface="Arial" panose="020B0604020202020204" pitchFamily="34" charset="0"/>
              </a:endParaRPr>
            </a:p>
          </p:txBody>
        </p:sp>
      </p:grpSp>
      <p:sp>
        <p:nvSpPr>
          <p:cNvPr id="5" name="Rounded Rectangle">
            <a:extLst>
              <a:ext uri="{FF2B5EF4-FFF2-40B4-BE49-F238E27FC236}">
                <a16:creationId xmlns:a16="http://schemas.microsoft.com/office/drawing/2014/main" id="{BE4646E2-CF64-5843-9BCF-6755B22B7B12}"/>
              </a:ext>
            </a:extLst>
          </p:cNvPr>
          <p:cNvSpPr/>
          <p:nvPr/>
        </p:nvSpPr>
        <p:spPr>
          <a:xfrm>
            <a:off x="721548" y="2597076"/>
            <a:ext cx="22258768" cy="8946920"/>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marL="457200" lvl="0" indent="-457200" algn="l">
              <a:buFont typeface="Arial" panose="020B0604020202020204" pitchFamily="34" charset="0"/>
              <a:buChar char="•"/>
            </a:pPr>
            <a:endParaRPr sz="32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CF6E8DC7-BBC1-8B46-A8EE-695CBD6B19FB}"/>
              </a:ext>
            </a:extLst>
          </p:cNvPr>
          <p:cNvSpPr txBox="1"/>
          <p:nvPr/>
        </p:nvSpPr>
        <p:spPr>
          <a:xfrm>
            <a:off x="1636587" y="3765353"/>
            <a:ext cx="9733239" cy="6753622"/>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Only one person should take care of the person who is probably infected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All clothes, bedding, utensils of the suspected person should be kept separately</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Wash clothes separately in bleaching solution (10 teaspoons of bleach in 1 medium bucket of water) or warm water and soap. Dry clothes in the sun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Clean all places where the infected person may touch with soap and water or bleach solution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Monitor: if the person shows fever or cough or difficulty in breathing, immediately call nearest health facility</a:t>
            </a:r>
          </a:p>
          <a:p>
            <a:pPr marL="0" marR="0" indent="0" algn="ctr" defTabSz="825500" rtl="0" fontAlgn="auto" latinLnBrk="0" hangingPunct="0">
              <a:lnSpc>
                <a:spcPct val="100000"/>
              </a:lnSpc>
              <a:spcBef>
                <a:spcPts val="0"/>
              </a:spcBef>
              <a:spcAft>
                <a:spcPts val="0"/>
              </a:spcAft>
              <a:buClrTx/>
              <a:buSzTx/>
              <a:buFontTx/>
              <a:buNone/>
              <a:tabLst/>
            </a:pPr>
            <a:endParaRPr lang="en-US" dirty="0"/>
          </a:p>
        </p:txBody>
      </p:sp>
      <p:sp>
        <p:nvSpPr>
          <p:cNvPr id="7" name="TextBox 6">
            <a:extLst>
              <a:ext uri="{FF2B5EF4-FFF2-40B4-BE49-F238E27FC236}">
                <a16:creationId xmlns:a16="http://schemas.microsoft.com/office/drawing/2014/main" id="{93BDA56C-BE61-C845-93F2-C064FF562BA6}"/>
              </a:ext>
            </a:extLst>
          </p:cNvPr>
          <p:cNvSpPr txBox="1"/>
          <p:nvPr/>
        </p:nvSpPr>
        <p:spPr>
          <a:xfrm>
            <a:off x="12972722" y="3923376"/>
            <a:ext cx="9454527" cy="6242844"/>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All household members to stay away from the member who may be infected.</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If interacting, wear a mask</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Do not use bedding or clothes or utensils of the person </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Wash cloth masks in bleach solution</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Do not let small children play with the mask</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Do not thrown the masks in open spaces. You may bury them after use.</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Wash hands often</a:t>
            </a:r>
          </a:p>
          <a:p>
            <a:pPr marL="457200" marR="0" indent="-457200" algn="l" defTabSz="825500" rtl="0" fontAlgn="auto" latinLnBrk="0" hangingPunct="0">
              <a:lnSpc>
                <a:spcPct val="100000"/>
              </a:lnSpc>
              <a:spcBef>
                <a:spcPts val="0"/>
              </a:spcBef>
              <a:spcAft>
                <a:spcPts val="0"/>
              </a:spcAft>
              <a:buClrTx/>
              <a:buSzTx/>
              <a:buFont typeface="Arial" panose="020B0604020202020204" pitchFamily="34" charset="0"/>
              <a:buChar char="•"/>
              <a:tabLst/>
            </a:pPr>
            <a:r>
              <a:rPr lang="en-US" b="0" dirty="0">
                <a:latin typeface="Arial" panose="020B0604020202020204" pitchFamily="34" charset="0"/>
                <a:cs typeface="Arial" panose="020B0604020202020204" pitchFamily="34" charset="0"/>
              </a:rPr>
              <a:t>Avoid high touch surfaces</a:t>
            </a:r>
          </a:p>
          <a:p>
            <a:pPr marL="0" marR="0" indent="0" algn="ctr" defTabSz="825500" rtl="0" fontAlgn="auto" latinLnBrk="0" hangingPunct="0">
              <a:lnSpc>
                <a:spcPct val="100000"/>
              </a:lnSpc>
              <a:spcBef>
                <a:spcPts val="0"/>
              </a:spcBef>
              <a:spcAft>
                <a:spcPts val="0"/>
              </a:spcAft>
              <a:buClrTx/>
              <a:buSzTx/>
              <a:buFontTx/>
              <a:buNone/>
              <a:tabLst/>
            </a:pPr>
            <a:endParaRPr kumimoji="0" lang="en-US" sz="3000" b="1" i="0" u="none" strike="noStrike" cap="none" spc="0" normalizeH="0" baseline="0" dirty="0">
              <a:ln>
                <a:noFill/>
              </a:ln>
              <a:solidFill>
                <a:srgbClr val="000000"/>
              </a:solidFill>
              <a:effectLst/>
              <a:uFillTx/>
              <a:latin typeface="Gill Sans"/>
              <a:ea typeface="Gill Sans"/>
              <a:cs typeface="Gill Sans"/>
              <a:sym typeface="Gill Sans"/>
            </a:endParaRPr>
          </a:p>
        </p:txBody>
      </p:sp>
      <p:pic>
        <p:nvPicPr>
          <p:cNvPr id="10" name="Image" descr="Image">
            <a:extLst>
              <a:ext uri="{FF2B5EF4-FFF2-40B4-BE49-F238E27FC236}">
                <a16:creationId xmlns:a16="http://schemas.microsoft.com/office/drawing/2014/main" id="{E042352A-22FE-6949-BD3C-E589CF6DB35E}"/>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744200" y="9249500"/>
            <a:ext cx="3191662" cy="4005524"/>
          </a:xfrm>
          <a:prstGeom prst="rect">
            <a:avLst/>
          </a:prstGeom>
          <a:ln w="12700" cap="flat">
            <a:noFill/>
            <a:miter lim="400000"/>
          </a:ln>
          <a:effectLst/>
        </p:spPr>
      </p:pic>
      <p:pic>
        <p:nvPicPr>
          <p:cNvPr id="11" name="Image" descr="Image">
            <a:extLst>
              <a:ext uri="{FF2B5EF4-FFF2-40B4-BE49-F238E27FC236}">
                <a16:creationId xmlns:a16="http://schemas.microsoft.com/office/drawing/2014/main" id="{D3208F6F-222E-D245-A844-E3ED9D80E48C}"/>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71" y="544295"/>
            <a:ext cx="3502274" cy="2060888"/>
          </a:xfrm>
          <a:prstGeom prst="rect">
            <a:avLst/>
          </a:prstGeom>
          <a:ln w="12700" cap="flat">
            <a:noFill/>
            <a:miter lim="400000"/>
          </a:ln>
          <a:effectLst/>
        </p:spPr>
      </p:pic>
      <p:pic>
        <p:nvPicPr>
          <p:cNvPr id="12" name="Picture 11">
            <a:extLst>
              <a:ext uri="{FF2B5EF4-FFF2-40B4-BE49-F238E27FC236}">
                <a16:creationId xmlns:a16="http://schemas.microsoft.com/office/drawing/2014/main" id="{03738C08-4889-6E48-9CFB-D99CAA399CC2}"/>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B54D76D2-6686-0E41-BB62-F6FD452A3DC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009921751"/>
      </p:ext>
    </p:extLst>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181455" y="1951101"/>
            <a:ext cx="22217386" cy="1116951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31377" y="2422664"/>
            <a:ext cx="20749846" cy="1022691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Community support has an important role to play in the containment of the infection </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Guidance through local influencers and community support networks can take care of stigma and discrimination as well as   ensure access to services for the vulnerable and </a:t>
            </a:r>
            <a:r>
              <a:rPr lang="en-US" sz="5400" b="0" kern="1200" dirty="0" err="1">
                <a:solidFill>
                  <a:schemeClr val="tx1"/>
                </a:solidFill>
                <a:latin typeface="Arial" panose="020B0604020202020204" pitchFamily="34" charset="0"/>
                <a:cs typeface="Arial" panose="020B0604020202020204" pitchFamily="34" charset="0"/>
              </a:rPr>
              <a:t>marginalised</a:t>
            </a:r>
            <a:r>
              <a:rPr lang="en-US" sz="5400" b="0" kern="1200" dirty="0">
                <a:solidFill>
                  <a:schemeClr val="tx1"/>
                </a:solidFill>
                <a:latin typeface="Arial" panose="020B0604020202020204" pitchFamily="34" charset="0"/>
                <a:cs typeface="Arial" panose="020B0604020202020204" pitchFamily="34" charset="0"/>
              </a:rPr>
              <a:t> population </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Home quarantine is an important measure that must be followed for ensuring control of infection. </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Quarantine  procedures for contact, caregiver and family members must be well understood and followed</a:t>
            </a:r>
          </a:p>
          <a:p>
            <a:pPr algn="l" defTabSz="1828800" hangingPunct="1"/>
            <a:endParaRPr lang="en-US" sz="54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FA7C36A4-D769-2943-9A68-8E6F6982055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32714" y="13032931"/>
            <a:ext cx="1488607" cy="487823"/>
          </a:xfrm>
          <a:prstGeom prst="rect">
            <a:avLst/>
          </a:prstGeom>
        </p:spPr>
      </p:pic>
      <p:pic>
        <p:nvPicPr>
          <p:cNvPr id="8" name="Picture 7">
            <a:extLst>
              <a:ext uri="{FF2B5EF4-FFF2-40B4-BE49-F238E27FC236}">
                <a16:creationId xmlns:a16="http://schemas.microsoft.com/office/drawing/2014/main" id="{E2049150-BB8B-F54C-85F0-61A20EEF367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72582" y="12773919"/>
            <a:ext cx="1488607" cy="942081"/>
          </a:xfrm>
          <a:prstGeom prst="rect">
            <a:avLst/>
          </a:prstGeom>
        </p:spPr>
      </p:pic>
    </p:spTree>
    <p:extLst>
      <p:ext uri="{BB962C8B-B14F-4D97-AF65-F5344CB8AC3E}">
        <p14:creationId xmlns:p14="http://schemas.microsoft.com/office/powerpoint/2010/main" val="3742905293"/>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5" name="Rectangle"/>
          <p:cNvSpPr/>
          <p:nvPr/>
        </p:nvSpPr>
        <p:spPr>
          <a:xfrm>
            <a:off x="-25401" y="812054"/>
            <a:ext cx="24434800" cy="4245174"/>
          </a:xfrm>
          <a:prstGeom prst="rect">
            <a:avLst/>
          </a:prstGeom>
          <a:solidFill>
            <a:srgbClr val="002060"/>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6" name="SESSION 6"/>
          <p:cNvSpPr txBox="1"/>
          <p:nvPr/>
        </p:nvSpPr>
        <p:spPr>
          <a:xfrm>
            <a:off x="8754360" y="2466852"/>
            <a:ext cx="687528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b="0" dirty="0">
                <a:solidFill>
                  <a:schemeClr val="bg1"/>
                </a:solidFill>
                <a:latin typeface="Arial" panose="020B0604020202020204" pitchFamily="34" charset="0"/>
                <a:cs typeface="Arial" panose="020B0604020202020204" pitchFamily="34" charset="0"/>
              </a:rPr>
              <a:t>SESSION </a:t>
            </a:r>
            <a:r>
              <a:rPr lang="en-US" b="0" dirty="0">
                <a:solidFill>
                  <a:schemeClr val="bg1"/>
                </a:solidFill>
                <a:latin typeface="Arial" panose="020B0604020202020204" pitchFamily="34" charset="0"/>
                <a:cs typeface="Arial" panose="020B0604020202020204" pitchFamily="34" charset="0"/>
              </a:rPr>
              <a:t>4</a:t>
            </a:r>
            <a:endParaRPr b="0" dirty="0">
              <a:solidFill>
                <a:schemeClr val="bg1"/>
              </a:solidFill>
              <a:latin typeface="Arial" panose="020B0604020202020204" pitchFamily="34" charset="0"/>
              <a:cs typeface="Arial" panose="020B0604020202020204" pitchFamily="34" charset="0"/>
            </a:endParaRPr>
          </a:p>
        </p:txBody>
      </p:sp>
      <p:sp>
        <p:nvSpPr>
          <p:cNvPr id="887" name="COMMUNICATION, PERSONAL SAFETY FOR HEALTH.ICDS PERSONNEL"/>
          <p:cNvSpPr txBox="1"/>
          <p:nvPr/>
        </p:nvSpPr>
        <p:spPr>
          <a:xfrm>
            <a:off x="3227227" y="4233128"/>
            <a:ext cx="17929588"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lang="en-US" dirty="0">
                <a:solidFill>
                  <a:schemeClr val="bg1"/>
                </a:solidFill>
                <a:latin typeface="Arial" panose="020B0604020202020204" pitchFamily="34" charset="0"/>
                <a:cs typeface="Arial" panose="020B0604020202020204" pitchFamily="34" charset="0"/>
              </a:rPr>
              <a:t>COVID SENSITIVE PRACTICES: HEALTH, NUTRITION, PARENTING AND PSYCHOSOCIAL CARE  </a:t>
            </a:r>
            <a:endParaRPr dirty="0">
              <a:solidFill>
                <a:schemeClr val="bg1"/>
              </a:solidFill>
              <a:latin typeface="Arial" panose="020B0604020202020204" pitchFamily="34" charset="0"/>
              <a:cs typeface="Arial" panose="020B0604020202020204" pitchFamily="34" charset="0"/>
            </a:endParaRPr>
          </a:p>
        </p:txBody>
      </p:sp>
      <p:sp>
        <p:nvSpPr>
          <p:cNvPr id="888"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solidFill>
                <a:schemeClr val="bg1"/>
              </a:solidFill>
              <a:latin typeface="Arial" panose="020B0604020202020204" pitchFamily="34" charset="0"/>
              <a:cs typeface="Arial" panose="020B0604020202020204" pitchFamily="34" charset="0"/>
            </a:endParaRPr>
          </a:p>
        </p:txBody>
      </p:sp>
      <p:grpSp>
        <p:nvGrpSpPr>
          <p:cNvPr id="3" name="Group 2">
            <a:extLst>
              <a:ext uri="{FF2B5EF4-FFF2-40B4-BE49-F238E27FC236}">
                <a16:creationId xmlns:a16="http://schemas.microsoft.com/office/drawing/2014/main" id="{E7E2BEC2-9AF5-8644-865F-63CAA0D44883}"/>
              </a:ext>
            </a:extLst>
          </p:cNvPr>
          <p:cNvGrpSpPr/>
          <p:nvPr/>
        </p:nvGrpSpPr>
        <p:grpSpPr>
          <a:xfrm>
            <a:off x="6215962" y="5925925"/>
            <a:ext cx="18168038" cy="6047930"/>
            <a:chOff x="6120646" y="5900181"/>
            <a:chExt cx="18168038" cy="6047930"/>
          </a:xfrm>
        </p:grpSpPr>
        <p:sp>
          <p:nvSpPr>
            <p:cNvPr id="869" name="Rounded Rectangle"/>
            <p:cNvSpPr/>
            <p:nvPr/>
          </p:nvSpPr>
          <p:spPr>
            <a:xfrm>
              <a:off x="6120646" y="9841408"/>
              <a:ext cx="5855086"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3"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0" name="HOW TO…"/>
            <p:cNvSpPr txBox="1"/>
            <p:nvPr/>
          </p:nvSpPr>
          <p:spPr>
            <a:xfrm>
              <a:off x="8059902" y="10462672"/>
              <a:ext cx="2156039"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solidFill>
                    <a:srgbClr val="FFFFFF"/>
                  </a:solidFill>
                </a:defRPr>
              </a:pPr>
              <a:r>
                <a:rPr lang="en-US" b="0" dirty="0">
                  <a:solidFill>
                    <a:sysClr val="windowText" lastClr="000000"/>
                  </a:solidFill>
                  <a:latin typeface="Arial" panose="020B0604020202020204" pitchFamily="34" charset="0"/>
                  <a:cs typeface="Arial" panose="020B0604020202020204" pitchFamily="34" charset="0"/>
                </a:rPr>
                <a:t>Nutrition </a:t>
              </a:r>
              <a:endParaRPr b="0" dirty="0">
                <a:solidFill>
                  <a:sysClr val="windowText" lastClr="000000"/>
                </a:solidFill>
                <a:latin typeface="Arial" panose="020B0604020202020204" pitchFamily="34" charset="0"/>
                <a:cs typeface="Arial" panose="020B0604020202020204" pitchFamily="34" charset="0"/>
              </a:endParaRPr>
            </a:p>
          </p:txBody>
        </p:sp>
        <p:pic>
          <p:nvPicPr>
            <p:cNvPr id="893" name="Image" descr="Image"/>
            <p:cNvPicPr>
              <a:picLocks noChangeAspect="1"/>
            </p:cNvPicPr>
            <p:nvPr/>
          </p:nvPicPr>
          <p:blipFill>
            <a:blip r:embed="rId3"/>
            <a:stretch>
              <a:fillRect/>
            </a:stretch>
          </p:blipFill>
          <p:spPr>
            <a:xfrm>
              <a:off x="18313828" y="5900181"/>
              <a:ext cx="5974856" cy="2566872"/>
            </a:xfrm>
            <a:prstGeom prst="rect">
              <a:avLst/>
            </a:prstGeom>
            <a:ln w="12700">
              <a:miter lim="400000"/>
            </a:ln>
          </p:spPr>
        </p:pic>
      </p:grpSp>
      <p:grpSp>
        <p:nvGrpSpPr>
          <p:cNvPr id="4" name="Group 3">
            <a:extLst>
              <a:ext uri="{FF2B5EF4-FFF2-40B4-BE49-F238E27FC236}">
                <a16:creationId xmlns:a16="http://schemas.microsoft.com/office/drawing/2014/main" id="{0219284E-62D7-3843-8578-19D76E79C332}"/>
              </a:ext>
            </a:extLst>
          </p:cNvPr>
          <p:cNvGrpSpPr/>
          <p:nvPr/>
        </p:nvGrpSpPr>
        <p:grpSpPr>
          <a:xfrm>
            <a:off x="12378421" y="8756396"/>
            <a:ext cx="5855086" cy="3217458"/>
            <a:chOff x="12318536" y="8673828"/>
            <a:chExt cx="5855086" cy="3217458"/>
          </a:xfrm>
        </p:grpSpPr>
        <p:sp>
          <p:nvSpPr>
            <p:cNvPr id="870" name="Rounded Rectangle"/>
            <p:cNvSpPr/>
            <p:nvPr/>
          </p:nvSpPr>
          <p:spPr>
            <a:xfrm>
              <a:off x="12318536" y="9784584"/>
              <a:ext cx="5855086" cy="2106702"/>
            </a:xfrm>
            <a:prstGeom prst="roundRect">
              <a:avLst>
                <a:gd name="adj" fmla="val 9043"/>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4"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92" name="MASK…"/>
            <p:cNvSpPr txBox="1"/>
            <p:nvPr/>
          </p:nvSpPr>
          <p:spPr>
            <a:xfrm>
              <a:off x="13883208" y="10462672"/>
              <a:ext cx="244137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US" b="0" dirty="0">
                  <a:latin typeface="Arial" panose="020B0604020202020204" pitchFamily="34" charset="0"/>
                  <a:cs typeface="Arial" panose="020B0604020202020204" pitchFamily="34" charset="0"/>
                </a:rPr>
                <a:t>Parenting </a:t>
              </a:r>
              <a:endParaRPr b="0" dirty="0">
                <a:latin typeface="Arial" panose="020B0604020202020204" pitchFamily="34" charset="0"/>
                <a:cs typeface="Arial" panose="020B0604020202020204" pitchFamily="34" charset="0"/>
              </a:endParaRPr>
            </a:p>
          </p:txBody>
        </p:sp>
      </p:grpSp>
      <p:grpSp>
        <p:nvGrpSpPr>
          <p:cNvPr id="5" name="Group 4">
            <a:extLst>
              <a:ext uri="{FF2B5EF4-FFF2-40B4-BE49-F238E27FC236}">
                <a16:creationId xmlns:a16="http://schemas.microsoft.com/office/drawing/2014/main" id="{CDB1AB6D-D097-B247-9FD7-8C169D9118DE}"/>
              </a:ext>
            </a:extLst>
          </p:cNvPr>
          <p:cNvGrpSpPr/>
          <p:nvPr/>
        </p:nvGrpSpPr>
        <p:grpSpPr>
          <a:xfrm>
            <a:off x="18426696" y="8673828"/>
            <a:ext cx="5855087" cy="3201267"/>
            <a:chOff x="18426696" y="8673828"/>
            <a:chExt cx="5855087" cy="3201267"/>
          </a:xfrm>
        </p:grpSpPr>
        <p:sp>
          <p:nvSpPr>
            <p:cNvPr id="871" name="Rounded Rectangle"/>
            <p:cNvSpPr/>
            <p:nvPr/>
          </p:nvSpPr>
          <p:spPr>
            <a:xfrm>
              <a:off x="18426696" y="9768392"/>
              <a:ext cx="5855087"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5"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grpSp>
      <p:grpSp>
        <p:nvGrpSpPr>
          <p:cNvPr id="2" name="Group 1">
            <a:extLst>
              <a:ext uri="{FF2B5EF4-FFF2-40B4-BE49-F238E27FC236}">
                <a16:creationId xmlns:a16="http://schemas.microsoft.com/office/drawing/2014/main" id="{9A7FCF9B-B8CA-AD48-91BF-8C8B89C61093}"/>
              </a:ext>
            </a:extLst>
          </p:cNvPr>
          <p:cNvGrpSpPr/>
          <p:nvPr/>
        </p:nvGrpSpPr>
        <p:grpSpPr>
          <a:xfrm>
            <a:off x="110595" y="8673828"/>
            <a:ext cx="5855086" cy="3324343"/>
            <a:chOff x="110595" y="8673828"/>
            <a:chExt cx="5855086" cy="3324343"/>
          </a:xfrm>
        </p:grpSpPr>
        <p:sp>
          <p:nvSpPr>
            <p:cNvPr id="868" name="Rounded Rectangle"/>
            <p:cNvSpPr/>
            <p:nvPr/>
          </p:nvSpPr>
          <p:spPr>
            <a:xfrm>
              <a:off x="110595" y="9891469"/>
              <a:ext cx="5855086" cy="2106702"/>
            </a:xfrm>
            <a:prstGeom prst="roundRect">
              <a:avLst>
                <a:gd name="adj" fmla="val 9043"/>
              </a:avLst>
            </a:prstGeom>
            <a:ln/>
          </p:spPr>
          <p:style>
            <a:lnRef idx="2">
              <a:schemeClr val="accent1"/>
            </a:lnRef>
            <a:fillRef idx="1">
              <a:schemeClr val="lt1"/>
            </a:fillRef>
            <a:effectRef idx="0">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72"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89" name="WHAT TO…"/>
            <p:cNvSpPr txBox="1"/>
            <p:nvPr/>
          </p:nvSpPr>
          <p:spPr>
            <a:xfrm>
              <a:off x="416084" y="10561430"/>
              <a:ext cx="5549597"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US" b="0" dirty="0">
                  <a:latin typeface="Arial" panose="020B0604020202020204" pitchFamily="34" charset="0"/>
                  <a:cs typeface="Arial" panose="020B0604020202020204" pitchFamily="34" charset="0"/>
                </a:rPr>
                <a:t>Health &amp; </a:t>
              </a:r>
              <a:r>
                <a:rPr lang="en-US" b="0" dirty="0" err="1">
                  <a:latin typeface="Arial" panose="020B0604020202020204" pitchFamily="34" charset="0"/>
                  <a:cs typeface="Arial" panose="020B0604020202020204" pitchFamily="34" charset="0"/>
                </a:rPr>
                <a:t>Immunisation</a:t>
              </a:r>
              <a:r>
                <a:rPr lang="en-US" b="0" dirty="0">
                  <a:latin typeface="Arial" panose="020B0604020202020204" pitchFamily="34" charset="0"/>
                  <a:cs typeface="Arial" panose="020B0604020202020204" pitchFamily="34" charset="0"/>
                </a:rPr>
                <a:t>  </a:t>
              </a:r>
              <a:endParaRPr b="0" dirty="0">
                <a:latin typeface="Arial" panose="020B0604020202020204" pitchFamily="34" charset="0"/>
                <a:cs typeface="Arial" panose="020B0604020202020204" pitchFamily="34" charset="0"/>
              </a:endParaRPr>
            </a:p>
          </p:txBody>
        </p:sp>
      </p:grpSp>
      <p:sp>
        <p:nvSpPr>
          <p:cNvPr id="35" name="MASK…">
            <a:extLst>
              <a:ext uri="{FF2B5EF4-FFF2-40B4-BE49-F238E27FC236}">
                <a16:creationId xmlns:a16="http://schemas.microsoft.com/office/drawing/2014/main" id="{D93FEEFD-ADE2-324E-B0CD-C117EBB9E913}"/>
              </a:ext>
            </a:extLst>
          </p:cNvPr>
          <p:cNvSpPr txBox="1"/>
          <p:nvPr/>
        </p:nvSpPr>
        <p:spPr>
          <a:xfrm>
            <a:off x="19147190" y="10478862"/>
            <a:ext cx="4635884" cy="71814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lang="en-US" b="0" dirty="0">
                <a:latin typeface="Arial" panose="020B0604020202020204" pitchFamily="34" charset="0"/>
                <a:cs typeface="Arial" panose="020B0604020202020204" pitchFamily="34" charset="0"/>
              </a:rPr>
              <a:t>Psychosocial Care  </a:t>
            </a:r>
            <a:endParaRPr b="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stretch>
            <a:fillRect/>
          </a:stretch>
        </p:blipFill>
        <p:spPr>
          <a:xfrm>
            <a:off x="1073256" y="5799036"/>
            <a:ext cx="4307941" cy="2561078"/>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193296" y="5777934"/>
            <a:ext cx="4293733" cy="2682008"/>
          </a:xfrm>
          <a:prstGeom prst="rect">
            <a:avLst/>
          </a:prstGeom>
        </p:spPr>
      </p:pic>
      <p:pic>
        <p:nvPicPr>
          <p:cNvPr id="13" name="Picture 12"/>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13299128" y="5777934"/>
            <a:ext cx="4269404" cy="2702913"/>
          </a:xfrm>
          <a:prstGeom prst="rect">
            <a:avLst/>
          </a:prstGeom>
        </p:spPr>
      </p:pic>
      <p:pic>
        <p:nvPicPr>
          <p:cNvPr id="26" name="Picture 25">
            <a:extLst>
              <a:ext uri="{FF2B5EF4-FFF2-40B4-BE49-F238E27FC236}">
                <a16:creationId xmlns:a16="http://schemas.microsoft.com/office/drawing/2014/main" id="{A0F93326-F5C1-554E-9383-61B70EF9306F}"/>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7" name="Picture 26">
            <a:extLst>
              <a:ext uri="{FF2B5EF4-FFF2-40B4-BE49-F238E27FC236}">
                <a16:creationId xmlns:a16="http://schemas.microsoft.com/office/drawing/2014/main" id="{1A4714B9-C725-5F49-9180-8459C5EB96B2}"/>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940443375"/>
      </p:ext>
    </p:extLst>
  </p:cSld>
  <p:clrMapOvr>
    <a:masterClrMapping/>
  </p:clrMapOvr>
  <p:transition spd="med"/>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895740" y="426214"/>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895740" y="1939955"/>
            <a:ext cx="22644912" cy="11582400"/>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18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3518453" y="426214"/>
            <a:ext cx="15683946" cy="1015663"/>
          </a:xfrm>
          <a:prstGeom prst="rect">
            <a:avLst/>
          </a:prstGeom>
        </p:spPr>
        <p:txBody>
          <a:bodyPr wrap="square">
            <a:spAutoFit/>
          </a:bodyPr>
          <a:lstStyle/>
          <a:p>
            <a:r>
              <a:rPr lang="en-US" sz="6000" b="0" dirty="0">
                <a:latin typeface="Arial" panose="020B0604020202020204" pitchFamily="34" charset="0"/>
                <a:cs typeface="Arial" panose="020B0604020202020204" pitchFamily="34" charset="0"/>
              </a:rPr>
              <a:t>Essential Health Services</a:t>
            </a:r>
          </a:p>
        </p:txBody>
      </p:sp>
      <p:sp>
        <p:nvSpPr>
          <p:cNvPr id="6" name="TextBox 5">
            <a:extLst>
              <a:ext uri="{FF2B5EF4-FFF2-40B4-BE49-F238E27FC236}">
                <a16:creationId xmlns:a16="http://schemas.microsoft.com/office/drawing/2014/main" id="{D06A7B63-FA5C-7B49-BAFE-B1F0A709C6A4}"/>
              </a:ext>
            </a:extLst>
          </p:cNvPr>
          <p:cNvSpPr txBox="1"/>
          <p:nvPr/>
        </p:nvSpPr>
        <p:spPr>
          <a:xfrm>
            <a:off x="1109997" y="2333821"/>
            <a:ext cx="10943303" cy="10363121"/>
          </a:xfrm>
          <a:prstGeom prst="round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22225" algn="l">
              <a:spcBef>
                <a:spcPts val="600"/>
              </a:spcBef>
              <a:spcAft>
                <a:spcPts val="600"/>
              </a:spcAft>
            </a:pPr>
            <a:r>
              <a:rPr lang="en-US" sz="4400" b="0" dirty="0">
                <a:latin typeface="Arial" panose="020B0604020202020204" pitchFamily="34" charset="0"/>
                <a:cs typeface="Arial" panose="020B0604020202020204" pitchFamily="34" charset="0"/>
              </a:rPr>
              <a:t>During lockdown</a:t>
            </a:r>
          </a:p>
          <a:p>
            <a:pPr marL="346075"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Advice on maintaining physical distancing and using telemedicine facilities to avail essential services </a:t>
            </a:r>
            <a:r>
              <a:rPr lang="en-US" sz="3200" b="0" dirty="0">
                <a:latin typeface="Arial" panose="020B0604020202020204" pitchFamily="34" charset="0"/>
                <a:cs typeface="Arial" panose="020B0604020202020204" pitchFamily="34" charset="0"/>
              </a:rPr>
              <a:t>(</a:t>
            </a:r>
            <a:r>
              <a:rPr lang="en-IN" sz="3200" b="0" dirty="0">
                <a:latin typeface="Arial" panose="020B0604020202020204" pitchFamily="34" charset="0"/>
                <a:cs typeface="Arial" panose="020B0604020202020204" pitchFamily="34" charset="0"/>
              </a:rPr>
              <a:t>maternal, new born and child health, prevention and management of communicable diseases, treatment for chronic diseases to avoid complications, and addressing emergencies)</a:t>
            </a:r>
            <a:r>
              <a:rPr lang="en-IN" sz="3600" b="0" dirty="0">
                <a:latin typeface="Arial" panose="020B0604020202020204" pitchFamily="34" charset="0"/>
                <a:cs typeface="Arial" panose="020B0604020202020204" pitchFamily="34" charset="0"/>
              </a:rPr>
              <a:t> </a:t>
            </a:r>
          </a:p>
          <a:p>
            <a:pPr marL="346075"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Telephonic information on availability of alternate models for outreach services and use of peripheral facilities </a:t>
            </a:r>
            <a:r>
              <a:rPr lang="en-IN" sz="3200" b="0" dirty="0">
                <a:latin typeface="Arial" panose="020B0604020202020204" pitchFamily="34" charset="0"/>
                <a:cs typeface="Arial" panose="020B0604020202020204" pitchFamily="34" charset="0"/>
              </a:rPr>
              <a:t>(SHCs/ PHCs/UPHCs, including HWCs/ Urban Health Posts)</a:t>
            </a:r>
            <a:r>
              <a:rPr lang="en-IN" sz="4400" b="0" dirty="0">
                <a:latin typeface="Arial" panose="020B0604020202020204" pitchFamily="34" charset="0"/>
                <a:cs typeface="Arial" panose="020B0604020202020204" pitchFamily="34" charset="0"/>
              </a:rPr>
              <a:t> </a:t>
            </a:r>
            <a:r>
              <a:rPr lang="en-US" sz="4400" b="0" dirty="0">
                <a:latin typeface="Arial" panose="020B0604020202020204" pitchFamily="34" charset="0"/>
                <a:cs typeface="Arial" panose="020B0604020202020204" pitchFamily="34" charset="0"/>
              </a:rPr>
              <a:t>as per designated times</a:t>
            </a:r>
            <a:r>
              <a:rPr lang="en-IN" sz="4400" b="0" dirty="0">
                <a:latin typeface="Arial" panose="020B0604020202020204" pitchFamily="34" charset="0"/>
                <a:cs typeface="Arial" panose="020B0604020202020204" pitchFamily="34" charset="0"/>
              </a:rPr>
              <a:t>.</a:t>
            </a:r>
            <a:endParaRPr lang="en-US" sz="4400" b="0" dirty="0">
              <a:latin typeface="Arial" panose="020B0604020202020204" pitchFamily="34" charset="0"/>
              <a:cs typeface="Arial" panose="020B0604020202020204" pitchFamily="34" charset="0"/>
            </a:endParaRPr>
          </a:p>
        </p:txBody>
      </p:sp>
      <p:pic>
        <p:nvPicPr>
          <p:cNvPr id="4" name="During Pregnancy.mp3" descr="During Pregnancy.mp3">
            <a:hlinkClick r:id="" action="ppaction://media"/>
            <a:extLst>
              <a:ext uri="{FF2B5EF4-FFF2-40B4-BE49-F238E27FC236}">
                <a16:creationId xmlns:a16="http://schemas.microsoft.com/office/drawing/2014/main" id="{C788F41C-CDC7-0A4B-B0E5-7A3DD3827235}"/>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20530820" y="2604588"/>
            <a:ext cx="812800" cy="812800"/>
          </a:xfrm>
          <a:prstGeom prst="rect">
            <a:avLst/>
          </a:prstGeom>
        </p:spPr>
      </p:pic>
      <p:sp>
        <p:nvSpPr>
          <p:cNvPr id="7" name="TextBox 6">
            <a:extLst>
              <a:ext uri="{FF2B5EF4-FFF2-40B4-BE49-F238E27FC236}">
                <a16:creationId xmlns:a16="http://schemas.microsoft.com/office/drawing/2014/main" id="{D06A7B63-FA5C-7B49-BAFE-B1F0A709C6A4}"/>
              </a:ext>
            </a:extLst>
          </p:cNvPr>
          <p:cNvSpPr txBox="1"/>
          <p:nvPr/>
        </p:nvSpPr>
        <p:spPr>
          <a:xfrm>
            <a:off x="12435260" y="2333821"/>
            <a:ext cx="10677866" cy="10669591"/>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22225" lvl="1" indent="0" algn="l">
              <a:spcBef>
                <a:spcPts val="600"/>
              </a:spcBef>
              <a:spcAft>
                <a:spcPts val="600"/>
              </a:spcAft>
            </a:pPr>
            <a:r>
              <a:rPr lang="en-US" sz="4400" b="0" dirty="0">
                <a:latin typeface="Arial" panose="020B0604020202020204" pitchFamily="34" charset="0"/>
                <a:cs typeface="Arial" panose="020B0604020202020204" pitchFamily="34" charset="0"/>
              </a:rPr>
              <a:t>Post Lockdown</a:t>
            </a:r>
          </a:p>
          <a:p>
            <a:pPr marL="346075" lvl="1"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Inform mothers about outreach immunization sessions </a:t>
            </a:r>
          </a:p>
          <a:p>
            <a:pPr marL="346075" lvl="1"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Facilitate home visits by ASHAs to include high risk pregnant women, newborn, elderly.</a:t>
            </a:r>
          </a:p>
          <a:p>
            <a:pPr marL="346075" lvl="1"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Inform ASHA for any probable case of GBV, ILI/ SARI, malaria, dengue, TB  and report to MO </a:t>
            </a:r>
          </a:p>
          <a:p>
            <a:pPr marL="346075" lvl="1" indent="-323850" algn="l">
              <a:spcBef>
                <a:spcPts val="600"/>
              </a:spcBef>
              <a:spcAft>
                <a:spcPts val="600"/>
              </a:spcAft>
              <a:buFont typeface="Arial" panose="020B0604020202020204" pitchFamily="34" charset="0"/>
              <a:buChar char="•"/>
            </a:pPr>
            <a:r>
              <a:rPr lang="en-US" sz="4400" b="0" dirty="0">
                <a:latin typeface="Arial" panose="020B0604020202020204" pitchFamily="34" charset="0"/>
                <a:cs typeface="Arial" panose="020B0604020202020204" pitchFamily="34" charset="0"/>
              </a:rPr>
              <a:t>Liaise with beneficiaries and service providers to ensure adherence to all standard protocols for Infection Prevention Control</a:t>
            </a:r>
          </a:p>
        </p:txBody>
      </p:sp>
    </p:spTree>
    <p:extLst>
      <p:ext uri="{BB962C8B-B14F-4D97-AF65-F5344CB8AC3E}">
        <p14:creationId xmlns:p14="http://schemas.microsoft.com/office/powerpoint/2010/main" val="3032015166"/>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58D7546C-F244-2449-9136-012A660BEE66}"/>
              </a:ext>
            </a:extLst>
          </p:cNvPr>
          <p:cNvSpPr/>
          <p:nvPr/>
        </p:nvSpPr>
        <p:spPr>
          <a:xfrm>
            <a:off x="1513490" y="2806262"/>
            <a:ext cx="21819476" cy="10089931"/>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1800" b="0" dirty="0">
              <a:solidFill>
                <a:sysClr val="windowText" lastClr="000000"/>
              </a:solidFill>
              <a:latin typeface="Arial" panose="020B0604020202020204" pitchFamily="34" charset="0"/>
              <a:cs typeface="Arial" panose="020B0604020202020204" pitchFamily="34" charset="0"/>
            </a:endParaRPr>
          </a:p>
        </p:txBody>
      </p:sp>
      <p:sp>
        <p:nvSpPr>
          <p:cNvPr id="4" name="TextBox 3">
            <a:extLst>
              <a:ext uri="{FF2B5EF4-FFF2-40B4-BE49-F238E27FC236}">
                <a16:creationId xmlns:a16="http://schemas.microsoft.com/office/drawing/2014/main" id="{B3DC4108-040F-5E41-B1B3-11E2565CA7B6}"/>
              </a:ext>
            </a:extLst>
          </p:cNvPr>
          <p:cNvSpPr txBox="1"/>
          <p:nvPr/>
        </p:nvSpPr>
        <p:spPr>
          <a:xfrm>
            <a:off x="1946031" y="3592098"/>
            <a:ext cx="20515383" cy="832000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346075" indent="-3238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Facilitate physical distancing of 1 meter at the facility / outreach session / VHND / RI day</a:t>
            </a:r>
          </a:p>
          <a:p>
            <a:pPr marL="346075" indent="-3238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Check if handwashing or sanitizing facilities can be maintained at the immunization center</a:t>
            </a:r>
          </a:p>
          <a:p>
            <a:pPr marL="346075" indent="-3238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Facilitate adequate respiratory hygiene by the beneficiaries and their children including using a face cover</a:t>
            </a:r>
          </a:p>
          <a:p>
            <a:pPr marL="346075" indent="-3238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Advise and motivate beneficiaries to do handwashing for self and children immediately on reaching home </a:t>
            </a:r>
          </a:p>
          <a:p>
            <a:pPr marL="346075" indent="-323850" algn="l">
              <a:spcBef>
                <a:spcPts val="600"/>
              </a:spcBef>
              <a:spcAft>
                <a:spcPts val="600"/>
              </a:spcAft>
              <a:buFont typeface="Arial" panose="020B0604020202020204" pitchFamily="34" charset="0"/>
              <a:buChar char="•"/>
            </a:pPr>
            <a:endParaRPr lang="en-US" sz="4800" b="0" dirty="0">
              <a:latin typeface="Arial" panose="020B0604020202020204" pitchFamily="34" charset="0"/>
              <a:cs typeface="Arial" panose="020B0604020202020204" pitchFamily="34" charset="0"/>
            </a:endParaRPr>
          </a:p>
        </p:txBody>
      </p:sp>
      <p:sp>
        <p:nvSpPr>
          <p:cNvPr id="5" name="Rounded Rectangle">
            <a:extLst>
              <a:ext uri="{FF2B5EF4-FFF2-40B4-BE49-F238E27FC236}">
                <a16:creationId xmlns:a16="http://schemas.microsoft.com/office/drawing/2014/main" id="{FD507F10-A862-BE4B-AA63-5914918E2D6A}"/>
              </a:ext>
            </a:extLst>
          </p:cNvPr>
          <p:cNvSpPr/>
          <p:nvPr/>
        </p:nvSpPr>
        <p:spPr>
          <a:xfrm>
            <a:off x="2942492" y="1049712"/>
            <a:ext cx="18499015"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r>
              <a:rPr lang="en-US" sz="4800" b="0" dirty="0">
                <a:solidFill>
                  <a:schemeClr val="tx1"/>
                </a:solidFill>
                <a:latin typeface="Arial" panose="020B0604020202020204" pitchFamily="34" charset="0"/>
                <a:cs typeface="Arial" panose="020B0604020202020204" pitchFamily="34" charset="0"/>
                <a:sym typeface="Gill Sans SemiBold"/>
              </a:rPr>
              <a:t>Health and Immunization: COVID-19 Prevention </a:t>
            </a:r>
            <a:endParaRPr sz="4800" b="0" dirty="0">
              <a:solidFill>
                <a:schemeClr val="tx1"/>
              </a:solidFill>
              <a:latin typeface="Arial" panose="020B0604020202020204" pitchFamily="34" charset="0"/>
              <a:cs typeface="Arial" panose="020B0604020202020204" pitchFamily="34" charset="0"/>
              <a:sym typeface="Gill Sans SemiBold"/>
            </a:endParaRPr>
          </a:p>
        </p:txBody>
      </p:sp>
      <p:pic>
        <p:nvPicPr>
          <p:cNvPr id="6" name="Picture 5">
            <a:extLst>
              <a:ext uri="{FF2B5EF4-FFF2-40B4-BE49-F238E27FC236}">
                <a16:creationId xmlns:a16="http://schemas.microsoft.com/office/drawing/2014/main" id="{DB944303-7DA7-1C42-85B3-F93186348657}"/>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5592" y="12868248"/>
            <a:ext cx="1662252" cy="752904"/>
          </a:xfrm>
          <a:prstGeom prst="rect">
            <a:avLst/>
          </a:prstGeom>
        </p:spPr>
      </p:pic>
      <p:pic>
        <p:nvPicPr>
          <p:cNvPr id="7" name="Picture 6">
            <a:extLst>
              <a:ext uri="{FF2B5EF4-FFF2-40B4-BE49-F238E27FC236}">
                <a16:creationId xmlns:a16="http://schemas.microsoft.com/office/drawing/2014/main" id="{002395D5-1794-8540-AB3A-57ED8F302734}"/>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3780" y="12508756"/>
            <a:ext cx="1662252" cy="1454004"/>
          </a:xfrm>
          <a:prstGeom prst="rect">
            <a:avLst/>
          </a:prstGeom>
        </p:spPr>
      </p:pic>
    </p:spTree>
    <p:extLst>
      <p:ext uri="{BB962C8B-B14F-4D97-AF65-F5344CB8AC3E}">
        <p14:creationId xmlns:p14="http://schemas.microsoft.com/office/powerpoint/2010/main" val="71861879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861333" y="368763"/>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376748" y="2170226"/>
            <a:ext cx="22163904" cy="998097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marL="342900" indent="-342900" algn="l" defTabSz="914400">
              <a:buFont typeface="Arial" panose="020B0604020202020204" pitchFamily="34" charset="0"/>
              <a:buChar char="•"/>
              <a:defRPr sz="1800"/>
            </a:pPr>
            <a:endParaRPr lang="en-IN" sz="2500" b="0" dirty="0">
              <a:solidFill>
                <a:sysClr val="windowText" lastClr="000000"/>
              </a:solidFill>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1376748" y="509916"/>
            <a:ext cx="21409509" cy="1015663"/>
          </a:xfrm>
          <a:prstGeom prst="rect">
            <a:avLst/>
          </a:prstGeom>
        </p:spPr>
        <p:txBody>
          <a:bodyPr wrap="square">
            <a:spAutoFit/>
          </a:bodyPr>
          <a:lstStyle/>
          <a:p>
            <a:r>
              <a:rPr lang="en-US" sz="6000" b="0" dirty="0">
                <a:latin typeface="Arial" panose="020B0604020202020204" pitchFamily="34" charset="0"/>
                <a:cs typeface="Arial" panose="020B0604020202020204" pitchFamily="34" charset="0"/>
              </a:rPr>
              <a:t>Take care of your Health : Key Messages to be given</a:t>
            </a:r>
          </a:p>
        </p:txBody>
      </p:sp>
      <p:sp>
        <p:nvSpPr>
          <p:cNvPr id="6" name="TextBox 5">
            <a:extLst>
              <a:ext uri="{FF2B5EF4-FFF2-40B4-BE49-F238E27FC236}">
                <a16:creationId xmlns:a16="http://schemas.microsoft.com/office/drawing/2014/main" id="{D06A7B63-FA5C-7B49-BAFE-B1F0A709C6A4}"/>
              </a:ext>
            </a:extLst>
          </p:cNvPr>
          <p:cNvSpPr txBox="1"/>
          <p:nvPr/>
        </p:nvSpPr>
        <p:spPr>
          <a:xfrm>
            <a:off x="2491738" y="2592089"/>
            <a:ext cx="19933920" cy="9137253"/>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520700" indent="-476250" algn="l">
              <a:spcBef>
                <a:spcPts val="600"/>
              </a:spcBef>
              <a:spcAft>
                <a:spcPts val="600"/>
              </a:spcAft>
              <a:buFont typeface="Arial" panose="020B0604020202020204" pitchFamily="34" charset="0"/>
              <a:buChar char="•"/>
            </a:pPr>
            <a:r>
              <a:rPr lang="en-GB" sz="4800" b="0" dirty="0">
                <a:latin typeface="Arial" panose="020B0604020202020204" pitchFamily="34" charset="0"/>
                <a:cs typeface="Arial" panose="020B0604020202020204" pitchFamily="34" charset="0"/>
              </a:rPr>
              <a:t>Regularly use the health and nutrition services (such as Routine Immunization, Take Home Ration etc) if being delivered in the current situation.</a:t>
            </a:r>
            <a:endParaRPr lang="en-US" sz="4800" b="0" dirty="0">
              <a:latin typeface="Arial" panose="020B0604020202020204" pitchFamily="34" charset="0"/>
              <a:cs typeface="Arial" panose="020B0604020202020204" pitchFamily="34" charset="0"/>
            </a:endParaRPr>
          </a:p>
          <a:p>
            <a:pPr marL="520700" indent="-4762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If pregnant and have fever, cough with breathing difficulties do not delay. Immediately report at your nearest hospital or health facility </a:t>
            </a:r>
          </a:p>
          <a:p>
            <a:pPr marL="520700" lvl="1" indent="-476250" algn="l">
              <a:spcBef>
                <a:spcPts val="600"/>
              </a:spcBef>
              <a:spcAft>
                <a:spcPts val="600"/>
              </a:spcAft>
              <a:buFont typeface="Arial" panose="020B0604020202020204" pitchFamily="34" charset="0"/>
              <a:buChar char="•"/>
            </a:pPr>
            <a:r>
              <a:rPr lang="en-GB" sz="4800" b="0" dirty="0">
                <a:latin typeface="Arial" panose="020B0604020202020204" pitchFamily="34" charset="0"/>
                <a:cs typeface="Arial" panose="020B0604020202020204" pitchFamily="34" charset="0"/>
              </a:rPr>
              <a:t>While visiting the health facility, wear a mask and wash your hands frequently with soap even after sneezing and coughing; and touching clean surfaces</a:t>
            </a:r>
            <a:endParaRPr lang="en-US" sz="4800" b="0" dirty="0">
              <a:latin typeface="Arial" panose="020B0604020202020204" pitchFamily="34" charset="0"/>
              <a:cs typeface="Arial" panose="020B0604020202020204" pitchFamily="34" charset="0"/>
            </a:endParaRPr>
          </a:p>
          <a:p>
            <a:pPr marL="520700" indent="-4762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Follow all Antenatal Care practices for pregnant women </a:t>
            </a:r>
          </a:p>
          <a:p>
            <a:pPr marL="520700" indent="-476250" algn="l">
              <a:spcBef>
                <a:spcPts val="600"/>
              </a:spcBef>
              <a:spcAft>
                <a:spcPts val="600"/>
              </a:spcAft>
              <a:buFont typeface="Arial" panose="020B0604020202020204" pitchFamily="34" charset="0"/>
              <a:buChar char="•"/>
            </a:pPr>
            <a:r>
              <a:rPr lang="en-US" sz="4800" b="0" dirty="0">
                <a:latin typeface="Arial" panose="020B0604020202020204" pitchFamily="34" charset="0"/>
                <a:cs typeface="Arial" panose="020B0604020202020204" pitchFamily="34" charset="0"/>
              </a:rPr>
              <a:t>Monitor  your symptoms regularly if you have travelled out</a:t>
            </a:r>
          </a:p>
        </p:txBody>
      </p:sp>
      <p:pic>
        <p:nvPicPr>
          <p:cNvPr id="4" name="During Pregnancy.mp3" descr="During Pregnancy.mp3">
            <a:hlinkClick r:id="" action="ppaction://media"/>
            <a:extLst>
              <a:ext uri="{FF2B5EF4-FFF2-40B4-BE49-F238E27FC236}">
                <a16:creationId xmlns:a16="http://schemas.microsoft.com/office/drawing/2014/main" id="{C788F41C-CDC7-0A4B-B0E5-7A3DD3827235}"/>
              </a:ext>
            </a:extLst>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chemeClr val="accent5">
                <a:tint val="45000"/>
                <a:satMod val="400000"/>
              </a:schemeClr>
            </a:duotone>
          </a:blip>
          <a:stretch>
            <a:fillRect/>
          </a:stretch>
        </p:blipFill>
        <p:spPr>
          <a:xfrm>
            <a:off x="20530820" y="2604588"/>
            <a:ext cx="812800" cy="812800"/>
          </a:xfrm>
          <a:prstGeom prst="rect">
            <a:avLst/>
          </a:prstGeom>
        </p:spPr>
      </p:pic>
      <p:pic>
        <p:nvPicPr>
          <p:cNvPr id="7" name="Picture 6">
            <a:extLst>
              <a:ext uri="{FF2B5EF4-FFF2-40B4-BE49-F238E27FC236}">
                <a16:creationId xmlns:a16="http://schemas.microsoft.com/office/drawing/2014/main" id="{F7F3216C-9B6B-374A-B2D3-6F6EC401CAFD}"/>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30298676-BFAF-594D-9F5F-90B1524EBE43}"/>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4291981755"/>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4"/>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3" name="Rounded Rectangle">
            <a:extLst>
              <a:ext uri="{FF2B5EF4-FFF2-40B4-BE49-F238E27FC236}">
                <a16:creationId xmlns:a16="http://schemas.microsoft.com/office/drawing/2014/main" id="{05D52A39-C667-454B-B389-321C4F57BEEC}"/>
              </a:ext>
            </a:extLst>
          </p:cNvPr>
          <p:cNvSpPr/>
          <p:nvPr/>
        </p:nvSpPr>
        <p:spPr>
          <a:xfrm>
            <a:off x="1428416" y="2186494"/>
            <a:ext cx="21177081" cy="1061510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ysClr val="windowText" lastClr="000000"/>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1533831" y="426214"/>
            <a:ext cx="21355665" cy="1015663"/>
          </a:xfrm>
          <a:prstGeom prst="rect">
            <a:avLst/>
          </a:prstGeom>
        </p:spPr>
        <p:txBody>
          <a:bodyPr wrap="square">
            <a:spAutoFit/>
          </a:bodyPr>
          <a:lstStyle/>
          <a:p>
            <a:r>
              <a:rPr lang="en-US" sz="6000" b="0" dirty="0">
                <a:latin typeface="Arial" panose="020B0604020202020204" pitchFamily="34" charset="0"/>
                <a:cs typeface="Arial" panose="020B0604020202020204" pitchFamily="34" charset="0"/>
              </a:rPr>
              <a:t>Take care of your Nutrition: Key Messages to be given</a:t>
            </a:r>
          </a:p>
        </p:txBody>
      </p:sp>
      <p:sp>
        <p:nvSpPr>
          <p:cNvPr id="6" name="TextBox 5">
            <a:extLst>
              <a:ext uri="{FF2B5EF4-FFF2-40B4-BE49-F238E27FC236}">
                <a16:creationId xmlns:a16="http://schemas.microsoft.com/office/drawing/2014/main" id="{B5010202-CADB-BC43-B747-E7B073F5D195}"/>
              </a:ext>
            </a:extLst>
          </p:cNvPr>
          <p:cNvSpPr txBox="1"/>
          <p:nvPr/>
        </p:nvSpPr>
        <p:spPr>
          <a:xfrm>
            <a:off x="2440251" y="2244384"/>
            <a:ext cx="18999200" cy="10499328"/>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865188" indent="-577850" algn="l">
              <a:spcBef>
                <a:spcPts val="1200"/>
              </a:spcBef>
              <a:spcAft>
                <a:spcPts val="600"/>
              </a:spcAft>
              <a:buFont typeface="Arial" panose="020B0604020202020204" pitchFamily="34" charset="0"/>
              <a:buChar char="•"/>
            </a:pPr>
            <a:r>
              <a:rPr lang="en-US" sz="4000" b="0" dirty="0">
                <a:latin typeface="Arial" panose="020B0604020202020204" pitchFamily="34" charset="0"/>
                <a:cs typeface="Arial" panose="020B0604020202020204" pitchFamily="34" charset="0"/>
              </a:rPr>
              <a:t>Continue to breastfeed young children with required respiratory hygiene and precautions for infection prevention</a:t>
            </a:r>
          </a:p>
          <a:p>
            <a:pPr marL="865188" lvl="3" indent="-577850" algn="l">
              <a:spcBef>
                <a:spcPts val="1200"/>
              </a:spcBef>
              <a:spcAft>
                <a:spcPts val="600"/>
              </a:spcAft>
              <a:buFont typeface="Arial" panose="020B0604020202020204" pitchFamily="34" charset="0"/>
              <a:buChar char="•"/>
            </a:pPr>
            <a:r>
              <a:rPr lang="en-US" sz="4000" b="0" dirty="0"/>
              <a:t>For children’s rapid growth and brain development, initiate complementary feeding from 6 months of age.</a:t>
            </a:r>
          </a:p>
          <a:p>
            <a:pPr marL="1887538" lvl="4" indent="-987425" algn="l">
              <a:spcBef>
                <a:spcPts val="1200"/>
              </a:spcBef>
              <a:spcAft>
                <a:spcPts val="600"/>
              </a:spcAft>
              <a:buFont typeface="Arial" panose="020B0604020202020204" pitchFamily="34" charset="0"/>
              <a:buChar char="•"/>
            </a:pPr>
            <a:r>
              <a:rPr lang="en-US" sz="4000" b="0" dirty="0"/>
              <a:t>Make children’s every bite count by feeding the child a variety of foods such as pulses, milk, milk products, yellow, orange, green vegetables and fruits</a:t>
            </a:r>
          </a:p>
          <a:p>
            <a:pPr marL="865188" indent="-577850" algn="l">
              <a:spcBef>
                <a:spcPts val="1200"/>
              </a:spcBef>
              <a:spcAft>
                <a:spcPts val="600"/>
              </a:spcAft>
              <a:buFont typeface="Arial" panose="020B0604020202020204" pitchFamily="34" charset="0"/>
              <a:buChar char="•"/>
            </a:pPr>
            <a:r>
              <a:rPr lang="en-US" sz="4000" b="0" dirty="0">
                <a:latin typeface="Arial" panose="020B0604020202020204" pitchFamily="34" charset="0"/>
                <a:cs typeface="Arial" panose="020B0604020202020204" pitchFamily="34" charset="0"/>
              </a:rPr>
              <a:t>Ensure pregnant women get proper nutrition through 3 main meals and 2 snacks</a:t>
            </a:r>
          </a:p>
          <a:p>
            <a:pPr marL="865188" indent="-577850" algn="l">
              <a:spcBef>
                <a:spcPts val="1200"/>
              </a:spcBef>
              <a:spcAft>
                <a:spcPts val="600"/>
              </a:spcAft>
              <a:buFont typeface="Arial" panose="020B0604020202020204" pitchFamily="34" charset="0"/>
              <a:buChar char="•"/>
            </a:pPr>
            <a:r>
              <a:rPr lang="en-GB" sz="4000" b="0" dirty="0">
                <a:latin typeface="Arial" panose="020B0604020202020204" pitchFamily="34" charset="0"/>
                <a:cs typeface="Arial" panose="020B0604020202020204" pitchFamily="34" charset="0"/>
              </a:rPr>
              <a:t>Eat fresh, cooked food </a:t>
            </a:r>
            <a:r>
              <a:rPr lang="en-US" sz="4000" b="0" dirty="0">
                <a:latin typeface="Arial" panose="020B0604020202020204" pitchFamily="34" charset="0"/>
                <a:cs typeface="Arial" panose="020B0604020202020204" pitchFamily="34" charset="0"/>
              </a:rPr>
              <a:t>including local fruits and vegetable</a:t>
            </a:r>
            <a:r>
              <a:rPr lang="en-GB" sz="4000" b="0" dirty="0">
                <a:latin typeface="Arial" panose="020B0604020202020204" pitchFamily="34" charset="0"/>
                <a:cs typeface="Arial" panose="020B0604020202020204" pitchFamily="34" charset="0"/>
              </a:rPr>
              <a:t> and at least 8 glasses of water daily.</a:t>
            </a:r>
            <a:endParaRPr lang="en-US" sz="4000" b="0" dirty="0">
              <a:latin typeface="Arial" panose="020B0604020202020204" pitchFamily="34" charset="0"/>
              <a:cs typeface="Arial" panose="020B0604020202020204" pitchFamily="34" charset="0"/>
            </a:endParaRPr>
          </a:p>
          <a:p>
            <a:pPr marL="865188" indent="-577850" algn="l">
              <a:spcBef>
                <a:spcPts val="1200"/>
              </a:spcBef>
              <a:spcAft>
                <a:spcPts val="600"/>
              </a:spcAft>
              <a:buFont typeface="Arial" panose="020B0604020202020204" pitchFamily="34" charset="0"/>
              <a:buChar char="•"/>
            </a:pPr>
            <a:r>
              <a:rPr lang="en-US" sz="4000" b="0" dirty="0">
                <a:latin typeface="Arial" panose="020B0604020202020204" pitchFamily="34" charset="0"/>
                <a:cs typeface="Arial" panose="020B0604020202020204" pitchFamily="34" charset="0"/>
              </a:rPr>
              <a:t>Use the Take Home Ration from the Anganwadi centers for feeding children and pregnant women.</a:t>
            </a:r>
          </a:p>
        </p:txBody>
      </p:sp>
      <p:pic>
        <p:nvPicPr>
          <p:cNvPr id="7" name="Breast Feeding.mp3" descr="Breast Feeding.mp3">
            <a:hlinkClick r:id="" action="ppaction://media"/>
            <a:extLst>
              <a:ext uri="{FF2B5EF4-FFF2-40B4-BE49-F238E27FC236}">
                <a16:creationId xmlns:a16="http://schemas.microsoft.com/office/drawing/2014/main" id="{C63BCAF2-8C7E-2F4F-8208-1A0D028D63DD}"/>
              </a:ext>
            </a:extLst>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chemeClr val="accent5">
                <a:tint val="45000"/>
                <a:satMod val="400000"/>
              </a:schemeClr>
            </a:duotone>
          </a:blip>
          <a:stretch>
            <a:fillRect/>
          </a:stretch>
        </p:blipFill>
        <p:spPr>
          <a:xfrm>
            <a:off x="20167600" y="2661702"/>
            <a:ext cx="812800" cy="812800"/>
          </a:xfrm>
          <a:prstGeom prst="rect">
            <a:avLst/>
          </a:prstGeom>
        </p:spPr>
      </p:pic>
      <p:pic>
        <p:nvPicPr>
          <p:cNvPr id="8" name="Picture 7">
            <a:extLst>
              <a:ext uri="{FF2B5EF4-FFF2-40B4-BE49-F238E27FC236}">
                <a16:creationId xmlns:a16="http://schemas.microsoft.com/office/drawing/2014/main" id="{D0018331-68C1-B144-B0E3-2DBC4FE4CFAE}"/>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9" name="Picture 8">
            <a:extLst>
              <a:ext uri="{FF2B5EF4-FFF2-40B4-BE49-F238E27FC236}">
                <a16:creationId xmlns:a16="http://schemas.microsoft.com/office/drawing/2014/main" id="{A8BB7DBB-C37B-454E-876C-8A3906CD9B45}"/>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489953955"/>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6" name="Group"/>
          <p:cNvGrpSpPr/>
          <p:nvPr/>
        </p:nvGrpSpPr>
        <p:grpSpPr>
          <a:xfrm>
            <a:off x="-25400" y="4735412"/>
            <a:ext cx="24434800" cy="4245176"/>
            <a:chOff x="0" y="0"/>
            <a:chExt cx="24434800" cy="4245174"/>
          </a:xfrm>
        </p:grpSpPr>
        <p:sp>
          <p:nvSpPr>
            <p:cNvPr id="192" name="Rectangle"/>
            <p:cNvSpPr/>
            <p:nvPr/>
          </p:nvSpPr>
          <p:spPr>
            <a:xfrm>
              <a:off x="0" y="0"/>
              <a:ext cx="24434800" cy="4245174"/>
            </a:xfrm>
            <a:prstGeom prst="rect">
              <a:avLst/>
            </a:prstGeom>
            <a:solidFill>
              <a:srgbClr val="002060"/>
            </a:solidFill>
            <a:ln w="12700" cap="flat">
              <a:noFill/>
              <a:miter lim="400000"/>
            </a:ln>
            <a:effectLst/>
          </p:spPr>
          <p:txBody>
            <a:bodyPr wrap="square" lIns="0" tIns="0" rIns="0" bIns="0" numCol="1" anchor="ctr">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sz="3200">
                  <a:solidFill>
                    <a:srgbClr val="FFFFFF"/>
                  </a:solidFill>
                </a:defRPr>
              </a:pPr>
              <a:endParaRPr kumimoji="0" sz="3200" b="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sym typeface="Gill Sans"/>
              </a:endParaRPr>
            </a:p>
          </p:txBody>
        </p:sp>
        <p:sp>
          <p:nvSpPr>
            <p:cNvPr id="193" name="NOVEL CORONA VIRUS - COVID-19"/>
            <p:cNvSpPr txBox="1"/>
            <p:nvPr/>
          </p:nvSpPr>
          <p:spPr>
            <a:xfrm>
              <a:off x="8540750" y="2651311"/>
              <a:ext cx="14173200" cy="56425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a:solidFill>
                    <a:srgbClr val="002135"/>
                  </a:solidFill>
                </a:defRPr>
              </a:lvl1p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Communication for Response and Containment Measures</a:t>
              </a:r>
              <a:endParaRPr kumimoji="0" sz="3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sp>
          <p:nvSpPr>
            <p:cNvPr id="194" name="Line"/>
            <p:cNvSpPr/>
            <p:nvPr/>
          </p:nvSpPr>
          <p:spPr>
            <a:xfrm>
              <a:off x="8860606" y="2504427"/>
              <a:ext cx="6713589" cy="1"/>
            </a:xfrm>
            <a:prstGeom prst="line">
              <a:avLst/>
            </a:prstGeom>
            <a:noFill/>
            <a:ln w="25400" cap="flat">
              <a:solidFill>
                <a:srgbClr val="AAABAE"/>
              </a:solidFill>
              <a:prstDash val="solid"/>
              <a:miter lim="400000"/>
            </a:ln>
            <a:effectLst/>
          </p:spPr>
          <p:txBody>
            <a:bodyPr wrap="square" lIns="45718" tIns="45718" rIns="45718" bIns="45718" numCol="1" anchor="t">
              <a:no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sz="3000" b="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Gill Sans"/>
              </a:endParaRPr>
            </a:p>
          </p:txBody>
        </p:sp>
        <p:sp>
          <p:nvSpPr>
            <p:cNvPr id="195" name="SESSION 1"/>
            <p:cNvSpPr txBox="1"/>
            <p:nvPr/>
          </p:nvSpPr>
          <p:spPr>
            <a:xfrm>
              <a:off x="9267440" y="1009837"/>
              <a:ext cx="6875280"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defTabSz="412750">
                <a:defRPr sz="10000">
                  <a:solidFill>
                    <a:srgbClr val="002135"/>
                  </a:solidFill>
                </a:defRPr>
              </a:lvl1pPr>
            </a:lstStyle>
            <a:p>
              <a:pPr marL="0" marR="0" lvl="0" indent="0" algn="ctr" defTabSz="412750" rtl="0" eaLnBrk="1" fontAlgn="auto" latinLnBrk="0" hangingPunct="0">
                <a:lnSpc>
                  <a:spcPct val="100000"/>
                </a:lnSpc>
                <a:spcBef>
                  <a:spcPts val="0"/>
                </a:spcBef>
                <a:spcAft>
                  <a:spcPts val="0"/>
                </a:spcAft>
                <a:buClrTx/>
                <a:buSzTx/>
                <a:buFontTx/>
                <a:buNone/>
                <a:tabLst/>
                <a:defRPr/>
              </a:pPr>
              <a:r>
                <a:rPr kumimoji="0" sz="10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rPr>
                <a:t>SESSION </a:t>
              </a:r>
              <a:r>
                <a:rPr lang="en-US" b="0" dirty="0">
                  <a:solidFill>
                    <a:schemeClr val="bg1"/>
                  </a:solidFill>
                  <a:latin typeface="Arial" panose="020B0604020202020204" pitchFamily="34" charset="0"/>
                  <a:cs typeface="Arial" panose="020B0604020202020204" pitchFamily="34" charset="0"/>
                </a:rPr>
                <a:t>1</a:t>
              </a:r>
              <a:endParaRPr kumimoji="0" sz="10000" b="0" u="none" strike="noStrike" kern="0" cap="none" spc="0" normalizeH="0" baseline="0" noProof="0" dirty="0">
                <a:ln>
                  <a:noFill/>
                </a:ln>
                <a:solidFill>
                  <a:schemeClr val="bg1"/>
                </a:solidFill>
                <a:effectLst/>
                <a:uLnTx/>
                <a:uFillTx/>
                <a:latin typeface="Arial" panose="020B0604020202020204" pitchFamily="34" charset="0"/>
                <a:cs typeface="Arial" panose="020B0604020202020204" pitchFamily="34" charset="0"/>
                <a:sym typeface="Gill Sans"/>
              </a:endParaRPr>
            </a:p>
          </p:txBody>
        </p:sp>
      </p:grpSp>
      <p:grpSp>
        <p:nvGrpSpPr>
          <p:cNvPr id="9" name="Image">
            <a:extLst>
              <a:ext uri="{FF2B5EF4-FFF2-40B4-BE49-F238E27FC236}">
                <a16:creationId xmlns:a16="http://schemas.microsoft.com/office/drawing/2014/main" id="{76131DA7-5F5A-524F-9B90-8A5D699560C4}"/>
              </a:ext>
            </a:extLst>
          </p:cNvPr>
          <p:cNvGrpSpPr/>
          <p:nvPr/>
        </p:nvGrpSpPr>
        <p:grpSpPr>
          <a:xfrm>
            <a:off x="1485900" y="2514605"/>
            <a:ext cx="7349306" cy="8143855"/>
            <a:chOff x="0" y="0"/>
            <a:chExt cx="2618879" cy="2479045"/>
          </a:xfrm>
        </p:grpSpPr>
        <p:sp>
          <p:nvSpPr>
            <p:cNvPr id="10" name="Rectangle">
              <a:extLst>
                <a:ext uri="{FF2B5EF4-FFF2-40B4-BE49-F238E27FC236}">
                  <a16:creationId xmlns:a16="http://schemas.microsoft.com/office/drawing/2014/main" id="{B67B05AA-2309-6D46-B1DB-80B22787EFE7}"/>
                </a:ext>
              </a:extLst>
            </p:cNvPr>
            <p:cNvSpPr/>
            <p:nvPr/>
          </p:nvSpPr>
          <p:spPr>
            <a:xfrm>
              <a:off x="431189" y="0"/>
              <a:ext cx="1756501" cy="2479045"/>
            </a:xfrm>
            <a:prstGeom prst="rect">
              <a:avLst/>
            </a:prstGeom>
            <a:solidFill>
              <a:srgbClr val="000000">
                <a:alpha val="0"/>
              </a:srgbClr>
            </a:solidFill>
            <a:ln w="12700" cap="flat">
              <a:noFill/>
              <a:miter lim="400000"/>
            </a:ln>
            <a:effectLst/>
          </p:spPr>
          <p:txBody>
            <a:bodyPr wrap="square" lIns="0" tIns="0" rIns="0" bIns="0" numCol="1" anchor="ctr">
              <a:noAutofit/>
            </a:bodyPr>
            <a:lstStyle/>
            <a:p>
              <a:endParaRPr/>
            </a:p>
          </p:txBody>
        </p:sp>
        <p:pic>
          <p:nvPicPr>
            <p:cNvPr id="11" name="Image" descr="Image">
              <a:extLst>
                <a:ext uri="{FF2B5EF4-FFF2-40B4-BE49-F238E27FC236}">
                  <a16:creationId xmlns:a16="http://schemas.microsoft.com/office/drawing/2014/main" id="{A25D08AC-C4F1-F544-9E47-4E2A93F13F70}"/>
                </a:ext>
              </a:extLst>
            </p:cNvPr>
            <p:cNvPicPr>
              <a:picLocks noChangeAspect="1"/>
            </p:cNvPicPr>
            <p:nvPr/>
          </p:nvPicPr>
          <p:blipFill>
            <a:blip r:embed="rId2"/>
            <a:stretch>
              <a:fillRect/>
            </a:stretch>
          </p:blipFill>
          <p:spPr>
            <a:xfrm>
              <a:off x="0" y="-1"/>
              <a:ext cx="2618880" cy="2479047"/>
            </a:xfrm>
            <a:prstGeom prst="rect">
              <a:avLst/>
            </a:prstGeom>
            <a:ln w="12700" cap="flat">
              <a:noFill/>
              <a:miter lim="400000"/>
            </a:ln>
            <a:effectLst/>
          </p:spPr>
        </p:pic>
      </p:grpSp>
      <p:pic>
        <p:nvPicPr>
          <p:cNvPr id="12" name="Picture 11">
            <a:extLst>
              <a:ext uri="{FF2B5EF4-FFF2-40B4-BE49-F238E27FC236}">
                <a16:creationId xmlns:a16="http://schemas.microsoft.com/office/drawing/2014/main" id="{275622F3-A7E1-9849-83B9-D4F7C78267BE}"/>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88550" y="13065101"/>
            <a:ext cx="1488607" cy="487823"/>
          </a:xfrm>
          <a:prstGeom prst="rect">
            <a:avLst/>
          </a:prstGeom>
        </p:spPr>
      </p:pic>
      <p:pic>
        <p:nvPicPr>
          <p:cNvPr id="13" name="Picture 12">
            <a:extLst>
              <a:ext uri="{FF2B5EF4-FFF2-40B4-BE49-F238E27FC236}">
                <a16:creationId xmlns:a16="http://schemas.microsoft.com/office/drawing/2014/main" id="{D36784C8-1798-8E4B-8148-6C922464E7D1}"/>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80635" y="12773919"/>
            <a:ext cx="1488607" cy="942081"/>
          </a:xfrm>
          <a:prstGeom prst="rect">
            <a:avLst/>
          </a:prstGeom>
        </p:spPr>
      </p:pic>
    </p:spTree>
    <p:extLst>
      <p:ext uri="{BB962C8B-B14F-4D97-AF65-F5344CB8AC3E}">
        <p14:creationId xmlns:p14="http://schemas.microsoft.com/office/powerpoint/2010/main" val="147777424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2000" fill="hold"/>
                                        <p:tgtEl>
                                          <p:spTgt spid="9"/>
                                        </p:tgtEl>
                                        <p:attrNameLst>
                                          <p:attrName>ppt_w</p:attrName>
                                        </p:attrNameLst>
                                      </p:cBhvr>
                                      <p:tavLst>
                                        <p:tav tm="0">
                                          <p:val>
                                            <p:fltVal val="0"/>
                                          </p:val>
                                        </p:tav>
                                        <p:tav tm="100000">
                                          <p:val>
                                            <p:strVal val="#ppt_w"/>
                                          </p:val>
                                        </p:tav>
                                      </p:tavLst>
                                    </p:anim>
                                    <p:anim calcmode="lin" valueType="num">
                                      <p:cBhvr>
                                        <p:cTn id="8" dur="2000" fill="hold"/>
                                        <p:tgtEl>
                                          <p:spTgt spid="9"/>
                                        </p:tgtEl>
                                        <p:attrNameLst>
                                          <p:attrName>ppt_h</p:attrName>
                                        </p:attrNameLst>
                                      </p:cBhvr>
                                      <p:tavLst>
                                        <p:tav tm="0">
                                          <p:val>
                                            <p:fltVal val="0"/>
                                          </p:val>
                                        </p:tav>
                                        <p:tav tm="100000">
                                          <p:val>
                                            <p:strVal val="#ppt_h"/>
                                          </p:val>
                                        </p:tav>
                                      </p:tavLst>
                                    </p:anim>
                                    <p:animEffect transition="in" filter="fade">
                                      <p:cBhvr>
                                        <p:cTn id="9"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sz="3200" b="0" dirty="0">
              <a:solidFill>
                <a:srgbClr val="FFFFFF"/>
              </a:solidFill>
              <a:latin typeface="Arial" panose="020B0604020202020204" pitchFamily="34" charset="0"/>
              <a:cs typeface="Arial" panose="020B0604020202020204" pitchFamily="34" charset="0"/>
              <a:sym typeface="Gill Sans SemiBold"/>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14C8DC20-3F45-D249-ACE5-E5E2B45BB212}"/>
              </a:ext>
            </a:extLst>
          </p:cNvPr>
          <p:cNvSpPr/>
          <p:nvPr/>
        </p:nvSpPr>
        <p:spPr>
          <a:xfrm>
            <a:off x="2514600" y="426214"/>
            <a:ext cx="17973676" cy="1015663"/>
          </a:xfrm>
          <a:prstGeom prst="rect">
            <a:avLst/>
          </a:prstGeom>
        </p:spPr>
        <p:txBody>
          <a:bodyPr wrap="square">
            <a:spAutoFit/>
          </a:bodyPr>
          <a:lstStyle/>
          <a:p>
            <a:r>
              <a:rPr lang="en-US" sz="6000" b="0" dirty="0">
                <a:latin typeface="Arial" panose="020B0604020202020204" pitchFamily="34" charset="0"/>
                <a:cs typeface="Arial" panose="020B0604020202020204" pitchFamily="34" charset="0"/>
              </a:rPr>
              <a:t>Parenting and Psychosocial Care   : Key Messages</a:t>
            </a:r>
          </a:p>
        </p:txBody>
      </p:sp>
      <p:sp>
        <p:nvSpPr>
          <p:cNvPr id="6"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a:extLst>
              <a:ext uri="{FF2B5EF4-FFF2-40B4-BE49-F238E27FC236}">
                <a16:creationId xmlns:a16="http://schemas.microsoft.com/office/drawing/2014/main" id="{0C333301-A71D-D244-9529-AC2E6E76C341}"/>
              </a:ext>
            </a:extLst>
          </p:cNvPr>
          <p:cNvSpPr txBox="1"/>
          <p:nvPr/>
        </p:nvSpPr>
        <p:spPr>
          <a:xfrm>
            <a:off x="1136791" y="2161779"/>
            <a:ext cx="22237978" cy="3596241"/>
          </a:xfrm>
          <a:prstGeom prst="rect">
            <a:avLst/>
          </a:prstGeom>
          <a:solidFill>
            <a:srgbClr val="00206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lnSpc>
                <a:spcPct val="120000"/>
              </a:lnSpc>
              <a:spcBef>
                <a:spcPts val="5900"/>
              </a:spcBef>
              <a:defRPr b="0">
                <a:solidFill>
                  <a:srgbClr val="FFFFFF"/>
                </a:solidFill>
              </a:defRPr>
            </a:lvl1pPr>
          </a:lstStyle>
          <a:p>
            <a:pPr algn="l">
              <a:spcBef>
                <a:spcPts val="0"/>
              </a:spcBef>
              <a:spcAft>
                <a:spcPts val="600"/>
              </a:spcAft>
            </a:pPr>
            <a:r>
              <a:rPr lang="en-IN" sz="3600" dirty="0">
                <a:ln w="3175">
                  <a:noFill/>
                </a:ln>
                <a:latin typeface="Arial" panose="020B0604020202020204" pitchFamily="34" charset="0"/>
                <a:cs typeface="Arial" panose="020B0604020202020204" pitchFamily="34" charset="0"/>
              </a:rPr>
              <a:t>BECAUSE</a:t>
            </a:r>
          </a:p>
          <a:p>
            <a:pPr marL="457200" indent="-457200" algn="l">
              <a:spcBef>
                <a:spcPts val="0"/>
              </a:spcBef>
              <a:spcAft>
                <a:spcPts val="600"/>
              </a:spcAft>
              <a:buFont typeface="Arial" panose="020B0604020202020204" pitchFamily="34" charset="0"/>
              <a:buChar char="•"/>
            </a:pPr>
            <a:r>
              <a:rPr lang="en-IN" sz="3600" dirty="0">
                <a:ln w="3175">
                  <a:noFill/>
                </a:ln>
                <a:latin typeface="Arial" panose="020B0604020202020204" pitchFamily="34" charset="0"/>
                <a:cs typeface="Arial" panose="020B0604020202020204" pitchFamily="34" charset="0"/>
              </a:rPr>
              <a:t>Children can’t go to play and schools are closed. It is normal to feel stressed and overwhelmed</a:t>
            </a:r>
          </a:p>
          <a:p>
            <a:pPr marL="457200" indent="-457200" algn="l">
              <a:spcBef>
                <a:spcPts val="0"/>
              </a:spcBef>
              <a:spcAft>
                <a:spcPts val="600"/>
              </a:spcAft>
              <a:buFont typeface="Arial" panose="020B0604020202020204" pitchFamily="34" charset="0"/>
              <a:buChar char="•"/>
            </a:pPr>
            <a:r>
              <a:rPr lang="en-IN" sz="3600" dirty="0">
                <a:ln w="3175">
                  <a:noFill/>
                </a:ln>
                <a:latin typeface="Arial" panose="020B0604020202020204" pitchFamily="34" charset="0"/>
                <a:cs typeface="Arial" panose="020B0604020202020204" pitchFamily="34" charset="0"/>
              </a:rPr>
              <a:t>COVID-19 has taken away daily work, home and school routines.  This is hard for children, teenagers and for parents</a:t>
            </a:r>
          </a:p>
          <a:p>
            <a:pPr marL="457200" indent="-457200" algn="l">
              <a:spcBef>
                <a:spcPts val="0"/>
              </a:spcBef>
              <a:buFont typeface="Arial" panose="020B0604020202020204" pitchFamily="34" charset="0"/>
              <a:buChar char="•"/>
            </a:pPr>
            <a:r>
              <a:rPr lang="en-IN" sz="3600" dirty="0">
                <a:ln w="3175">
                  <a:noFill/>
                </a:ln>
                <a:latin typeface="Arial" panose="020B0604020202020204" pitchFamily="34" charset="0"/>
                <a:cs typeface="Arial" panose="020B0604020202020204" pitchFamily="34" charset="0"/>
              </a:rPr>
              <a:t>Teenagers and parents may receive stressful messages through social media, including fake news </a:t>
            </a:r>
          </a:p>
        </p:txBody>
      </p:sp>
      <p:sp>
        <p:nvSpPr>
          <p:cNvPr id="7"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a:extLst>
              <a:ext uri="{FF2B5EF4-FFF2-40B4-BE49-F238E27FC236}">
                <a16:creationId xmlns:a16="http://schemas.microsoft.com/office/drawing/2014/main" id="{24E6EC57-8BE4-4042-B9EE-E6A9F2582C91}"/>
              </a:ext>
            </a:extLst>
          </p:cNvPr>
          <p:cNvSpPr txBox="1"/>
          <p:nvPr/>
        </p:nvSpPr>
        <p:spPr>
          <a:xfrm>
            <a:off x="1083308" y="5882576"/>
            <a:ext cx="10030160" cy="5513112"/>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lvl1pPr>
              <a:lnSpc>
                <a:spcPct val="120000"/>
              </a:lnSpc>
              <a:spcBef>
                <a:spcPts val="5900"/>
              </a:spcBef>
              <a:defRPr b="0">
                <a:solidFill>
                  <a:srgbClr val="FFFFFF"/>
                </a:solidFill>
              </a:defRPr>
            </a:lvl1pPr>
          </a:lstStyle>
          <a:p>
            <a:pPr algn="l">
              <a:spcBef>
                <a:spcPts val="0"/>
              </a:spcBef>
              <a:spcAft>
                <a:spcPts val="600"/>
              </a:spcAft>
            </a:pPr>
            <a:r>
              <a:rPr lang="en-IN" sz="4000" dirty="0">
                <a:ln w="3175">
                  <a:noFill/>
                </a:ln>
                <a:solidFill>
                  <a:srgbClr val="000000"/>
                </a:solidFill>
                <a:latin typeface="Arial" panose="020B0604020202020204" pitchFamily="34" charset="0"/>
                <a:cs typeface="Arial" panose="020B0604020202020204" pitchFamily="34" charset="0"/>
              </a:rPr>
              <a:t>RECOGNIZING STRESS – COMMON RESPONSES TO STRESS ARE</a:t>
            </a:r>
          </a:p>
          <a:p>
            <a:pPr marL="457200" indent="-4572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Difficulty in sleeping</a:t>
            </a:r>
          </a:p>
          <a:p>
            <a:pPr marL="457200" indent="-4572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Bedwetting</a:t>
            </a:r>
          </a:p>
          <a:p>
            <a:pPr marL="457200" indent="-4572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Pain in the stomach or head</a:t>
            </a:r>
          </a:p>
          <a:p>
            <a:pPr marL="457200" indent="-4572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Being anxious, withdrawn, angry, clingy or afraid to be left alone</a:t>
            </a:r>
          </a:p>
        </p:txBody>
      </p:sp>
      <p:sp>
        <p:nvSpPr>
          <p:cNvPr id="10" name="Suresh has been under home quarantine when his wife, in her last term of pregnancy, developed labour pains and had to be taken to government facility for delivery. ASHA ensured Suresh that his wife will be taken care of while he should remain within house as advised. However, ASHA was actually worried thinking how Suresh will manage. She called her neighbour Seema and requested her to send food for Suresh. She reminded Seema to take the precautions while giving food. She then called the convener of local mothers’ group and a member of village health and nutrition committee (VHSNC) member and apprised both of them of the situation requesting them to arrange for Suresh’s food and home-care requirements. The VHSNC member requested village youth group members to do the needful for Suresh at-least for next 72 hours till his wife returns.">
            <a:extLst>
              <a:ext uri="{FF2B5EF4-FFF2-40B4-BE49-F238E27FC236}">
                <a16:creationId xmlns:a16="http://schemas.microsoft.com/office/drawing/2014/main" id="{28FD72B7-E9FA-2F4E-9A43-055929E30B19}"/>
              </a:ext>
            </a:extLst>
          </p:cNvPr>
          <p:cNvSpPr txBox="1"/>
          <p:nvPr/>
        </p:nvSpPr>
        <p:spPr>
          <a:xfrm>
            <a:off x="11661874" y="5882576"/>
            <a:ext cx="11712896" cy="5590056"/>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lvl1pPr>
              <a:lnSpc>
                <a:spcPct val="120000"/>
              </a:lnSpc>
              <a:spcBef>
                <a:spcPts val="5900"/>
              </a:spcBef>
              <a:defRPr b="0">
                <a:solidFill>
                  <a:srgbClr val="FFFFFF"/>
                </a:solidFill>
              </a:defRPr>
            </a:lvl1pPr>
          </a:lstStyle>
          <a:p>
            <a:pPr algn="l">
              <a:spcBef>
                <a:spcPts val="0"/>
              </a:spcBef>
              <a:spcAft>
                <a:spcPts val="600"/>
              </a:spcAft>
            </a:pPr>
            <a:r>
              <a:rPr lang="en-IN" sz="4000" dirty="0">
                <a:ln w="3175">
                  <a:noFill/>
                </a:ln>
                <a:solidFill>
                  <a:srgbClr val="000000"/>
                </a:solidFill>
                <a:latin typeface="Arial" panose="020B0604020202020204" pitchFamily="34" charset="0"/>
                <a:cs typeface="Arial" panose="020B0604020202020204" pitchFamily="34" charset="0"/>
              </a:rPr>
              <a:t>MANAGING </a:t>
            </a:r>
          </a:p>
          <a:p>
            <a:pPr marL="571500" indent="-5715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Recognise and accept the stress in children</a:t>
            </a:r>
          </a:p>
          <a:p>
            <a:pPr marL="571500" indent="-5715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Talk to your local support for getting guidance</a:t>
            </a:r>
          </a:p>
          <a:p>
            <a:pPr marL="571500" indent="-5715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Talk with other parents</a:t>
            </a:r>
          </a:p>
          <a:p>
            <a:pPr marL="571500" indent="-5715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Talk to children and make them feel safe by assuring them that you are there to support them </a:t>
            </a:r>
          </a:p>
          <a:p>
            <a:pPr marL="571500" indent="-571500" algn="l">
              <a:spcBef>
                <a:spcPts val="0"/>
              </a:spcBef>
              <a:spcAft>
                <a:spcPts val="600"/>
              </a:spcAft>
              <a:buFont typeface="Arial" panose="020B0604020202020204" pitchFamily="34" charset="0"/>
              <a:buChar char="•"/>
            </a:pPr>
            <a:r>
              <a:rPr lang="en-IN" sz="4000" dirty="0">
                <a:ln w="3175">
                  <a:noFill/>
                </a:ln>
                <a:solidFill>
                  <a:srgbClr val="000000"/>
                </a:solidFill>
                <a:latin typeface="Arial" panose="020B0604020202020204" pitchFamily="34" charset="0"/>
                <a:cs typeface="Arial" panose="020B0604020202020204" pitchFamily="34" charset="0"/>
              </a:rPr>
              <a:t>Ensure proper nutrition for children </a:t>
            </a:r>
          </a:p>
        </p:txBody>
      </p:sp>
      <p:sp>
        <p:nvSpPr>
          <p:cNvPr id="8" name="TextBox 7">
            <a:extLst>
              <a:ext uri="{FF2B5EF4-FFF2-40B4-BE49-F238E27FC236}">
                <a16:creationId xmlns:a16="http://schemas.microsoft.com/office/drawing/2014/main" id="{B10C2E92-22EB-094E-8A47-AA64135E5C17}"/>
              </a:ext>
            </a:extLst>
          </p:cNvPr>
          <p:cNvSpPr txBox="1"/>
          <p:nvPr/>
        </p:nvSpPr>
        <p:spPr>
          <a:xfrm>
            <a:off x="3364992" y="12027426"/>
            <a:ext cx="16642080" cy="841256"/>
          </a:xfrm>
          <a:prstGeom prst="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r>
              <a:rPr lang="en-US" sz="4800" b="0" dirty="0">
                <a:solidFill>
                  <a:schemeClr val="tx1"/>
                </a:solidFill>
              </a:rPr>
              <a:t>Call Child Helpline 1098 for any support for children</a:t>
            </a:r>
          </a:p>
        </p:txBody>
      </p:sp>
      <p:pic>
        <p:nvPicPr>
          <p:cNvPr id="9" name="Picture 8">
            <a:extLst>
              <a:ext uri="{FF2B5EF4-FFF2-40B4-BE49-F238E27FC236}">
                <a16:creationId xmlns:a16="http://schemas.microsoft.com/office/drawing/2014/main" id="{F6EE490E-8EA8-4047-99D9-11B2DF835A54}"/>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1" name="Picture 10">
            <a:extLst>
              <a:ext uri="{FF2B5EF4-FFF2-40B4-BE49-F238E27FC236}">
                <a16:creationId xmlns:a16="http://schemas.microsoft.com/office/drawing/2014/main" id="{B5C6C771-B836-F644-A1F1-EC1BEA47D3F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656385450"/>
      </p:ext>
    </p:extLst>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3342290"/>
            <a:ext cx="22217386" cy="8702565"/>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4496595"/>
            <a:ext cx="20749846" cy="6549311"/>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GB" sz="5400" b="0" kern="1200" dirty="0">
                <a:solidFill>
                  <a:schemeClr val="tx1"/>
                </a:solidFill>
                <a:latin typeface="Arial" panose="020B0604020202020204" pitchFamily="34" charset="0"/>
                <a:cs typeface="Arial" panose="020B0604020202020204" pitchFamily="34" charset="0"/>
              </a:rPr>
              <a:t>Review the services rendered by you / your CSO / CBO in terms of during and post lockdown. </a:t>
            </a:r>
          </a:p>
          <a:p>
            <a:pPr marL="742950" indent="-742950" algn="l" defTabSz="1828800" hangingPunct="1">
              <a:buFont typeface="+mj-lt"/>
              <a:buAutoNum type="arabicPeriod"/>
            </a:pPr>
            <a:r>
              <a:rPr lang="en-GB" sz="5400" b="0" kern="1200" dirty="0">
                <a:solidFill>
                  <a:schemeClr val="tx1"/>
                </a:solidFill>
                <a:latin typeface="Arial" panose="020B0604020202020204" pitchFamily="34" charset="0"/>
                <a:cs typeface="Arial" panose="020B0604020202020204" pitchFamily="34" charset="0"/>
              </a:rPr>
              <a:t>Ensure three key behaviours, </a:t>
            </a:r>
            <a:r>
              <a:rPr lang="en-IN" sz="5400" b="0" kern="1200" dirty="0">
                <a:solidFill>
                  <a:schemeClr val="tx1"/>
                </a:solidFill>
                <a:latin typeface="Arial" panose="020B0604020202020204" pitchFamily="34" charset="0"/>
                <a:cs typeface="Arial" panose="020B0604020202020204" pitchFamily="34" charset="0"/>
              </a:rPr>
              <a:t>physical distancing of 1 meter, respiratory hygiene and handwashing by those availing health services like immunization</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Appropriate advice on health and nutrition</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Prepare parents to provide psycho-social support to children</a:t>
            </a:r>
            <a:endParaRPr lang="en-US" sz="6600" b="0" kern="1200" dirty="0">
              <a:solidFill>
                <a:schemeClr val="tx1"/>
              </a:solidFill>
              <a:latin typeface="Arial" panose="020B0604020202020204" pitchFamily="34" charset="0"/>
              <a:cs typeface="Arial" panose="020B0604020202020204" pitchFamily="34" charset="0"/>
            </a:endParaRPr>
          </a:p>
        </p:txBody>
      </p:sp>
      <p:pic>
        <p:nvPicPr>
          <p:cNvPr id="7" name="Picture 6">
            <a:extLst>
              <a:ext uri="{FF2B5EF4-FFF2-40B4-BE49-F238E27FC236}">
                <a16:creationId xmlns:a16="http://schemas.microsoft.com/office/drawing/2014/main" id="{4BFB2693-C792-D948-A862-35B1136F01BE}"/>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5473D016-4012-2847-903D-F4B641862B65}"/>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223579397"/>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263B65D-E38F-9C45-8E6A-AFFF7B1CC8F6}"/>
              </a:ext>
            </a:extLst>
          </p:cNvPr>
          <p:cNvGrpSpPr/>
          <p:nvPr/>
        </p:nvGrpSpPr>
        <p:grpSpPr>
          <a:xfrm>
            <a:off x="-25400" y="967545"/>
            <a:ext cx="24434800" cy="3801148"/>
            <a:chOff x="-25400" y="967545"/>
            <a:chExt cx="24434800" cy="3801148"/>
          </a:xfrm>
        </p:grpSpPr>
        <p:sp>
          <p:nvSpPr>
            <p:cNvPr id="747" name="Rectangle"/>
            <p:cNvSpPr/>
            <p:nvPr/>
          </p:nvSpPr>
          <p:spPr>
            <a:xfrm>
              <a:off x="-25400" y="967545"/>
              <a:ext cx="24434800" cy="3801148"/>
            </a:xfrm>
            <a:prstGeom prst="rect">
              <a:avLst/>
            </a:prstGeom>
            <a:solidFill>
              <a:srgbClr val="002060"/>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48" name="SESSION 5"/>
            <p:cNvSpPr txBox="1"/>
            <p:nvPr/>
          </p:nvSpPr>
          <p:spPr>
            <a:xfrm>
              <a:off x="8754360" y="2185282"/>
              <a:ext cx="6875280" cy="1641475"/>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defTabSz="412750">
                <a:defRPr sz="10000">
                  <a:solidFill>
                    <a:srgbClr val="002135"/>
                  </a:solidFill>
                </a:defRPr>
              </a:lvl1pPr>
            </a:lstStyle>
            <a:p>
              <a:r>
                <a:rPr b="0" dirty="0">
                  <a:solidFill>
                    <a:schemeClr val="bg1"/>
                  </a:solidFill>
                  <a:latin typeface="Arial" panose="020B0604020202020204" pitchFamily="34" charset="0"/>
                  <a:cs typeface="Arial" panose="020B0604020202020204" pitchFamily="34" charset="0"/>
                </a:rPr>
                <a:t>SESSION </a:t>
              </a:r>
              <a:r>
                <a:rPr lang="en-US" b="0" dirty="0">
                  <a:solidFill>
                    <a:schemeClr val="bg1"/>
                  </a:solidFill>
                  <a:latin typeface="Arial" panose="020B0604020202020204" pitchFamily="34" charset="0"/>
                  <a:cs typeface="Arial" panose="020B0604020202020204" pitchFamily="34" charset="0"/>
                </a:rPr>
                <a:t>5</a:t>
              </a:r>
              <a:endParaRPr b="0" dirty="0">
                <a:solidFill>
                  <a:schemeClr val="bg1"/>
                </a:solidFill>
                <a:latin typeface="Arial" panose="020B0604020202020204" pitchFamily="34" charset="0"/>
                <a:cs typeface="Arial" panose="020B0604020202020204" pitchFamily="34" charset="0"/>
              </a:endParaRPr>
            </a:p>
          </p:txBody>
        </p:sp>
        <p:sp>
          <p:nvSpPr>
            <p:cNvPr id="749" name="STIGMA AND DISCRIMINATION"/>
            <p:cNvSpPr txBox="1"/>
            <p:nvPr/>
          </p:nvSpPr>
          <p:spPr>
            <a:xfrm>
              <a:off x="9296975" y="3951558"/>
              <a:ext cx="5790047" cy="56425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lvl1pPr>
                <a:defRPr>
                  <a:solidFill>
                    <a:srgbClr val="002135"/>
                  </a:solidFill>
                </a:defRPr>
              </a:lvl1pPr>
            </a:lstStyle>
            <a:p>
              <a:r>
                <a:rPr b="0" dirty="0">
                  <a:solidFill>
                    <a:schemeClr val="bg1"/>
                  </a:solidFill>
                  <a:latin typeface="Arial" panose="020B0604020202020204" pitchFamily="34" charset="0"/>
                  <a:cs typeface="Arial" panose="020B0604020202020204" pitchFamily="34" charset="0"/>
                </a:rPr>
                <a:t>STIGMA AND DISCRIMINATION</a:t>
              </a:r>
            </a:p>
          </p:txBody>
        </p:sp>
        <p:sp>
          <p:nvSpPr>
            <p:cNvPr id="750" name="Line"/>
            <p:cNvSpPr/>
            <p:nvPr/>
          </p:nvSpPr>
          <p:spPr>
            <a:xfrm>
              <a:off x="8835205" y="3830461"/>
              <a:ext cx="6713589" cy="1"/>
            </a:xfrm>
            <a:prstGeom prst="line">
              <a:avLst/>
            </a:prstGeom>
            <a:ln w="25400">
              <a:solidFill>
                <a:srgbClr val="AAABAE"/>
              </a:solidFill>
              <a:miter lim="400000"/>
            </a:ln>
          </p:spPr>
          <p:txBody>
            <a:bodyPr lIns="45718" tIns="45718" rIns="45718" bIns="45718"/>
            <a:lstStyle/>
            <a:p>
              <a:endParaRPr b="0" dirty="0">
                <a:latin typeface="Arial" panose="020B0604020202020204" pitchFamily="34" charset="0"/>
                <a:cs typeface="Arial" panose="020B0604020202020204" pitchFamily="34" charset="0"/>
              </a:endParaRPr>
            </a:p>
          </p:txBody>
        </p:sp>
      </p:grpSp>
      <p:grpSp>
        <p:nvGrpSpPr>
          <p:cNvPr id="4" name="Group 3">
            <a:extLst>
              <a:ext uri="{FF2B5EF4-FFF2-40B4-BE49-F238E27FC236}">
                <a16:creationId xmlns:a16="http://schemas.microsoft.com/office/drawing/2014/main" id="{3354EB87-A818-D648-9737-7F7CE3BA7FA3}"/>
              </a:ext>
            </a:extLst>
          </p:cNvPr>
          <p:cNvGrpSpPr/>
          <p:nvPr/>
        </p:nvGrpSpPr>
        <p:grpSpPr>
          <a:xfrm>
            <a:off x="6210377" y="5625528"/>
            <a:ext cx="5855086" cy="6249567"/>
            <a:chOff x="6210377" y="5625528"/>
            <a:chExt cx="5855086" cy="6249567"/>
          </a:xfrm>
          <a:solidFill>
            <a:schemeClr val="accent1">
              <a:lumMod val="20000"/>
              <a:lumOff val="80000"/>
            </a:schemeClr>
          </a:solidFill>
        </p:grpSpPr>
        <p:sp>
          <p:nvSpPr>
            <p:cNvPr id="731" name="Rounded Rectangle"/>
            <p:cNvSpPr/>
            <p:nvPr/>
          </p:nvSpPr>
          <p:spPr>
            <a:xfrm>
              <a:off x="6210377" y="9768392"/>
              <a:ext cx="5855086"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35" name="Arrow 10"/>
            <p:cNvSpPr/>
            <p:nvPr/>
          </p:nvSpPr>
          <p:spPr>
            <a:xfrm rot="5400000">
              <a:off x="8794548" y="8768954"/>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52" name="WHY IS THERE…"/>
            <p:cNvSpPr txBox="1"/>
            <p:nvPr/>
          </p:nvSpPr>
          <p:spPr>
            <a:xfrm>
              <a:off x="7378145" y="10154896"/>
              <a:ext cx="3803926" cy="1333698"/>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p>
              <a:pPr>
                <a:defRPr sz="4000">
                  <a:solidFill>
                    <a:srgbClr val="FFFFFF"/>
                  </a:solidFill>
                </a:defRPr>
              </a:pPr>
              <a:r>
                <a:rPr b="0" dirty="0">
                  <a:solidFill>
                    <a:schemeClr val="tx1"/>
                  </a:solidFill>
                  <a:latin typeface="Arial" panose="020B0604020202020204" pitchFamily="34" charset="0"/>
                  <a:cs typeface="Arial" panose="020B0604020202020204" pitchFamily="34" charset="0"/>
                </a:rPr>
                <a:t>WHY IS THERE</a:t>
              </a:r>
            </a:p>
            <a:p>
              <a:pPr>
                <a:defRPr sz="4000">
                  <a:solidFill>
                    <a:srgbClr val="FFFFFF"/>
                  </a:solidFill>
                </a:defRPr>
              </a:pPr>
              <a:r>
                <a:rPr b="0" dirty="0">
                  <a:solidFill>
                    <a:schemeClr val="tx1"/>
                  </a:solidFill>
                  <a:latin typeface="Arial" panose="020B0604020202020204" pitchFamily="34" charset="0"/>
                  <a:cs typeface="Arial" panose="020B0604020202020204" pitchFamily="34" charset="0"/>
                </a:rPr>
                <a:t>STIGMA?</a:t>
              </a:r>
            </a:p>
          </p:txBody>
        </p:sp>
        <p:pic>
          <p:nvPicPr>
            <p:cNvPr id="755" name="Image" descr="Image"/>
            <p:cNvPicPr>
              <a:picLocks noChangeAspect="1"/>
            </p:cNvPicPr>
            <p:nvPr/>
          </p:nvPicPr>
          <p:blipFill>
            <a:blip r:embed="rId3"/>
            <a:stretch>
              <a:fillRect/>
            </a:stretch>
          </p:blipFill>
          <p:spPr>
            <a:xfrm>
              <a:off x="7800120" y="5625528"/>
              <a:ext cx="3892969" cy="2778850"/>
            </a:xfrm>
            <a:prstGeom prst="rect">
              <a:avLst/>
            </a:prstGeom>
            <a:ln/>
          </p:spPr>
          <p:style>
            <a:lnRef idx="1">
              <a:schemeClr val="dk1"/>
            </a:lnRef>
            <a:fillRef idx="2">
              <a:schemeClr val="dk1"/>
            </a:fillRef>
            <a:effectRef idx="1">
              <a:schemeClr val="dk1"/>
            </a:effectRef>
            <a:fontRef idx="minor">
              <a:schemeClr val="dk1"/>
            </a:fontRef>
          </p:style>
        </p:pic>
      </p:grpSp>
      <p:grpSp>
        <p:nvGrpSpPr>
          <p:cNvPr id="3" name="Group 2">
            <a:extLst>
              <a:ext uri="{FF2B5EF4-FFF2-40B4-BE49-F238E27FC236}">
                <a16:creationId xmlns:a16="http://schemas.microsoft.com/office/drawing/2014/main" id="{9682BE3B-E73E-C048-A62C-48D376905964}"/>
              </a:ext>
            </a:extLst>
          </p:cNvPr>
          <p:cNvGrpSpPr/>
          <p:nvPr/>
        </p:nvGrpSpPr>
        <p:grpSpPr>
          <a:xfrm>
            <a:off x="102217" y="5452553"/>
            <a:ext cx="5896490" cy="6438733"/>
            <a:chOff x="102217" y="5452553"/>
            <a:chExt cx="5896490" cy="6438733"/>
          </a:xfrm>
        </p:grpSpPr>
        <p:sp>
          <p:nvSpPr>
            <p:cNvPr id="730" name="Rounded Rectangle"/>
            <p:cNvSpPr/>
            <p:nvPr/>
          </p:nvSpPr>
          <p:spPr>
            <a:xfrm>
              <a:off x="102217"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4" name="Arrow 10"/>
            <p:cNvSpPr/>
            <p:nvPr/>
          </p:nvSpPr>
          <p:spPr>
            <a:xfrm rot="5400000">
              <a:off x="268638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1" name="WHAT IS…"/>
            <p:cNvSpPr txBox="1"/>
            <p:nvPr/>
          </p:nvSpPr>
          <p:spPr>
            <a:xfrm>
              <a:off x="1839529" y="10154896"/>
              <a:ext cx="2380460"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b="0" dirty="0">
                  <a:latin typeface="Arial" panose="020B0604020202020204" pitchFamily="34" charset="0"/>
                  <a:cs typeface="Arial" panose="020B0604020202020204" pitchFamily="34" charset="0"/>
                </a:rPr>
                <a:t>WHAT IS </a:t>
              </a:r>
            </a:p>
            <a:p>
              <a:pPr>
                <a:defRPr sz="4000"/>
              </a:pPr>
              <a:r>
                <a:rPr b="0" dirty="0">
                  <a:latin typeface="Arial" panose="020B0604020202020204" pitchFamily="34" charset="0"/>
                  <a:cs typeface="Arial" panose="020B0604020202020204" pitchFamily="34" charset="0"/>
                </a:rPr>
                <a:t>STIGMA?</a:t>
              </a:r>
            </a:p>
          </p:txBody>
        </p:sp>
        <p:pic>
          <p:nvPicPr>
            <p:cNvPr id="756" name="Image" descr="Image"/>
            <p:cNvPicPr>
              <a:picLocks noChangeAspect="1"/>
            </p:cNvPicPr>
            <p:nvPr/>
          </p:nvPicPr>
          <p:blipFill>
            <a:blip r:embed="rId4"/>
            <a:stretch>
              <a:fillRect/>
            </a:stretch>
          </p:blipFill>
          <p:spPr>
            <a:xfrm>
              <a:off x="508149" y="5452553"/>
              <a:ext cx="5490558" cy="2810894"/>
            </a:xfrm>
            <a:prstGeom prst="rect">
              <a:avLst/>
            </a:prstGeom>
            <a:ln w="12700">
              <a:miter lim="400000"/>
            </a:ln>
          </p:spPr>
        </p:pic>
      </p:grpSp>
      <p:grpSp>
        <p:nvGrpSpPr>
          <p:cNvPr id="5" name="Group 4">
            <a:extLst>
              <a:ext uri="{FF2B5EF4-FFF2-40B4-BE49-F238E27FC236}">
                <a16:creationId xmlns:a16="http://schemas.microsoft.com/office/drawing/2014/main" id="{66571D0B-935E-0145-AC5E-71BD24EF6DB0}"/>
              </a:ext>
            </a:extLst>
          </p:cNvPr>
          <p:cNvGrpSpPr/>
          <p:nvPr/>
        </p:nvGrpSpPr>
        <p:grpSpPr>
          <a:xfrm>
            <a:off x="12318536" y="5192707"/>
            <a:ext cx="5855086" cy="6698579"/>
            <a:chOff x="12318536" y="5192707"/>
            <a:chExt cx="5855086" cy="6698579"/>
          </a:xfrm>
        </p:grpSpPr>
        <p:sp>
          <p:nvSpPr>
            <p:cNvPr id="732" name="Rounded Rectangle"/>
            <p:cNvSpPr/>
            <p:nvPr/>
          </p:nvSpPr>
          <p:spPr>
            <a:xfrm>
              <a:off x="12318536" y="9784584"/>
              <a:ext cx="5855086" cy="2106702"/>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36" name="Arrow 10"/>
            <p:cNvSpPr/>
            <p:nvPr/>
          </p:nvSpPr>
          <p:spPr>
            <a:xfrm rot="5400000">
              <a:off x="14902708"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chemeClr val="accent1">
                <a:lumMod val="20000"/>
                <a:lumOff val="80000"/>
              </a:schemeClr>
            </a:solidFill>
            <a:ln w="12700">
              <a:miter lim="400000"/>
            </a:ln>
          </p:spPr>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754" name="WHAT DOES…"/>
            <p:cNvSpPr txBox="1"/>
            <p:nvPr/>
          </p:nvSpPr>
          <p:spPr>
            <a:xfrm>
              <a:off x="13471234" y="10171087"/>
              <a:ext cx="3265317" cy="133369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4000"/>
              </a:pPr>
              <a:r>
                <a:rPr b="0" dirty="0">
                  <a:latin typeface="Arial" panose="020B0604020202020204" pitchFamily="34" charset="0"/>
                  <a:cs typeface="Arial" panose="020B0604020202020204" pitchFamily="34" charset="0"/>
                </a:rPr>
                <a:t>WHAT DOES</a:t>
              </a:r>
            </a:p>
            <a:p>
              <a:pPr>
                <a:defRPr sz="4000"/>
              </a:pPr>
              <a:r>
                <a:rPr b="0" dirty="0">
                  <a:latin typeface="Arial" panose="020B0604020202020204" pitchFamily="34" charset="0"/>
                  <a:cs typeface="Arial" panose="020B0604020202020204" pitchFamily="34" charset="0"/>
                </a:rPr>
                <a:t>STIGMA DO?</a:t>
              </a:r>
            </a:p>
          </p:txBody>
        </p:sp>
        <p:pic>
          <p:nvPicPr>
            <p:cNvPr id="757" name="Image" descr="Image"/>
            <p:cNvPicPr>
              <a:picLocks noChangeAspect="1"/>
            </p:cNvPicPr>
            <p:nvPr/>
          </p:nvPicPr>
          <p:blipFill>
            <a:blip r:embed="rId5"/>
            <a:stretch>
              <a:fillRect/>
            </a:stretch>
          </p:blipFill>
          <p:spPr>
            <a:xfrm>
              <a:off x="14425648" y="5192707"/>
              <a:ext cx="1640864" cy="3330586"/>
            </a:xfrm>
            <a:prstGeom prst="rect">
              <a:avLst/>
            </a:prstGeom>
            <a:ln w="12700">
              <a:miter lim="400000"/>
            </a:ln>
          </p:spPr>
        </p:pic>
      </p:grpSp>
      <p:grpSp>
        <p:nvGrpSpPr>
          <p:cNvPr id="6" name="Group 5">
            <a:extLst>
              <a:ext uri="{FF2B5EF4-FFF2-40B4-BE49-F238E27FC236}">
                <a16:creationId xmlns:a16="http://schemas.microsoft.com/office/drawing/2014/main" id="{3B5602CE-2565-0843-A788-7FA3D24337B4}"/>
              </a:ext>
            </a:extLst>
          </p:cNvPr>
          <p:cNvGrpSpPr/>
          <p:nvPr/>
        </p:nvGrpSpPr>
        <p:grpSpPr>
          <a:xfrm>
            <a:off x="18426696" y="5623101"/>
            <a:ext cx="5855087" cy="6251994"/>
            <a:chOff x="18426696" y="5623101"/>
            <a:chExt cx="5855087" cy="6251994"/>
          </a:xfrm>
          <a:solidFill>
            <a:schemeClr val="accent1">
              <a:lumMod val="20000"/>
              <a:lumOff val="80000"/>
            </a:schemeClr>
          </a:solidFill>
        </p:grpSpPr>
        <p:sp>
          <p:nvSpPr>
            <p:cNvPr id="733" name="Rounded Rectangle"/>
            <p:cNvSpPr/>
            <p:nvPr/>
          </p:nvSpPr>
          <p:spPr>
            <a:xfrm>
              <a:off x="18426696" y="9768392"/>
              <a:ext cx="5855087" cy="2106703"/>
            </a:xfrm>
            <a:prstGeom prst="roundRect">
              <a:avLst>
                <a:gd name="adj" fmla="val 9043"/>
              </a:avLst>
            </a:pr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37" name="Arrow 10"/>
            <p:cNvSpPr/>
            <p:nvPr/>
          </p:nvSpPr>
          <p:spPr>
            <a:xfrm rot="5400000">
              <a:off x="21010869" y="8737969"/>
              <a:ext cx="686742" cy="558460"/>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rgbClr val="FFFFFF"/>
                  </a:solidFill>
                </a:defRPr>
              </a:pPr>
              <a:endParaRPr b="0" dirty="0">
                <a:solidFill>
                  <a:schemeClr val="tx1"/>
                </a:solidFill>
                <a:latin typeface="Arial" panose="020B0604020202020204" pitchFamily="34" charset="0"/>
                <a:cs typeface="Arial" panose="020B0604020202020204" pitchFamily="34" charset="0"/>
              </a:endParaRPr>
            </a:p>
          </p:txBody>
        </p:sp>
        <p:sp>
          <p:nvSpPr>
            <p:cNvPr id="753" name="WHAT CAN…"/>
            <p:cNvSpPr txBox="1"/>
            <p:nvPr/>
          </p:nvSpPr>
          <p:spPr>
            <a:xfrm>
              <a:off x="19679424" y="10154896"/>
              <a:ext cx="3349635" cy="1333698"/>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anchor="ctr">
              <a:spAutoFit/>
            </a:bodyPr>
            <a:lstStyle/>
            <a:p>
              <a:pPr>
                <a:defRPr sz="4000" spc="-360">
                  <a:solidFill>
                    <a:srgbClr val="FFFFFF"/>
                  </a:solidFill>
                </a:defRPr>
              </a:pPr>
              <a:r>
                <a:rPr b="0" dirty="0">
                  <a:solidFill>
                    <a:schemeClr val="tx1"/>
                  </a:solidFill>
                  <a:latin typeface="Arial" panose="020B0604020202020204" pitchFamily="34" charset="0"/>
                  <a:cs typeface="Arial" panose="020B0604020202020204" pitchFamily="34" charset="0"/>
                </a:rPr>
                <a:t>WHAT CAN</a:t>
              </a:r>
            </a:p>
            <a:p>
              <a:pPr>
                <a:defRPr sz="4000" spc="-360">
                  <a:solidFill>
                    <a:srgbClr val="FFFFFF"/>
                  </a:solidFill>
                </a:defRPr>
              </a:pPr>
              <a:r>
                <a:rPr lang="en-IN" b="0" dirty="0">
                  <a:solidFill>
                    <a:schemeClr val="tx1"/>
                  </a:solidFill>
                  <a:latin typeface="Arial" panose="020B0604020202020204" pitchFamily="34" charset="0"/>
                  <a:cs typeface="Arial" panose="020B0604020202020204" pitchFamily="34" charset="0"/>
                </a:rPr>
                <a:t>CSO / CBO</a:t>
              </a:r>
              <a:r>
                <a:rPr b="0" dirty="0">
                  <a:solidFill>
                    <a:schemeClr val="tx1"/>
                  </a:solidFill>
                  <a:latin typeface="Arial" panose="020B0604020202020204" pitchFamily="34" charset="0"/>
                  <a:cs typeface="Arial" panose="020B0604020202020204" pitchFamily="34" charset="0"/>
                </a:rPr>
                <a:t> DO?</a:t>
              </a:r>
            </a:p>
          </p:txBody>
        </p:sp>
        <p:pic>
          <p:nvPicPr>
            <p:cNvPr id="758"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20120030" y="5623101"/>
              <a:ext cx="2528482" cy="2964388"/>
            </a:xfrm>
            <a:prstGeom prst="rect">
              <a:avLst/>
            </a:prstGeom>
            <a:ln/>
          </p:spPr>
          <p:style>
            <a:lnRef idx="1">
              <a:schemeClr val="dk1"/>
            </a:lnRef>
            <a:fillRef idx="2">
              <a:schemeClr val="dk1"/>
            </a:fillRef>
            <a:effectRef idx="1">
              <a:schemeClr val="dk1"/>
            </a:effectRef>
            <a:fontRef idx="minor">
              <a:schemeClr val="dk1"/>
            </a:fontRef>
          </p:style>
        </p:pic>
      </p:grpSp>
      <p:pic>
        <p:nvPicPr>
          <p:cNvPr id="27" name="Picture 26">
            <a:extLst>
              <a:ext uri="{FF2B5EF4-FFF2-40B4-BE49-F238E27FC236}">
                <a16:creationId xmlns:a16="http://schemas.microsoft.com/office/drawing/2014/main" id="{E728353D-F422-974E-9A5A-CA632EA2138F}"/>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8" name="Picture 27">
            <a:extLst>
              <a:ext uri="{FF2B5EF4-FFF2-40B4-BE49-F238E27FC236}">
                <a16:creationId xmlns:a16="http://schemas.microsoft.com/office/drawing/2014/main" id="{C3937FA1-242C-4846-BB72-125532549949}"/>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313441208"/>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0" name="Rounded Rectangle"/>
          <p:cNvSpPr/>
          <p:nvPr/>
        </p:nvSpPr>
        <p:spPr>
          <a:xfrm>
            <a:off x="1508757" y="3224964"/>
            <a:ext cx="22400553" cy="9395656"/>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pic>
        <p:nvPicPr>
          <p:cNvPr id="77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9842459" y="8545493"/>
            <a:ext cx="3175918" cy="3742800"/>
          </a:xfrm>
          <a:prstGeom prst="rect">
            <a:avLst/>
          </a:prstGeom>
          <a:ln w="12700">
            <a:miter lim="400000"/>
          </a:ln>
        </p:spPr>
      </p:pic>
      <p:grpSp>
        <p:nvGrpSpPr>
          <p:cNvPr id="6" name="Group 5">
            <a:extLst>
              <a:ext uri="{FF2B5EF4-FFF2-40B4-BE49-F238E27FC236}">
                <a16:creationId xmlns:a16="http://schemas.microsoft.com/office/drawing/2014/main" id="{02312498-3EB7-6048-9EC2-0159380F1962}"/>
              </a:ext>
            </a:extLst>
          </p:cNvPr>
          <p:cNvGrpSpPr/>
          <p:nvPr/>
        </p:nvGrpSpPr>
        <p:grpSpPr>
          <a:xfrm>
            <a:off x="1547440" y="743874"/>
            <a:ext cx="17146960" cy="11425827"/>
            <a:chOff x="242519" y="815433"/>
            <a:chExt cx="17146960" cy="11425827"/>
          </a:xfrm>
        </p:grpSpPr>
        <p:grpSp>
          <p:nvGrpSpPr>
            <p:cNvPr id="2" name="Group 1">
              <a:extLst>
                <a:ext uri="{FF2B5EF4-FFF2-40B4-BE49-F238E27FC236}">
                  <a16:creationId xmlns:a16="http://schemas.microsoft.com/office/drawing/2014/main" id="{6979F90C-5457-C64C-AB0E-444B2DBDF6FE}"/>
                </a:ext>
              </a:extLst>
            </p:cNvPr>
            <p:cNvGrpSpPr/>
            <p:nvPr/>
          </p:nvGrpSpPr>
          <p:grpSpPr>
            <a:xfrm>
              <a:off x="5248279" y="815433"/>
              <a:ext cx="12141200" cy="2520816"/>
              <a:chOff x="5248279" y="815433"/>
              <a:chExt cx="12141200" cy="2520816"/>
            </a:xfrm>
          </p:grpSpPr>
          <p:sp>
            <p:nvSpPr>
              <p:cNvPr id="761" name="Rounded Rectangle"/>
              <p:cNvSpPr/>
              <p:nvPr/>
            </p:nvSpPr>
            <p:spPr>
              <a:xfrm>
                <a:off x="6250777" y="815433"/>
                <a:ext cx="9997430"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71" name="In any epidemic,…"/>
              <p:cNvSpPr txBox="1"/>
              <p:nvPr/>
            </p:nvSpPr>
            <p:spPr>
              <a:xfrm>
                <a:off x="5248279" y="2053273"/>
                <a:ext cx="12141200" cy="1282976"/>
              </a:xfrm>
              <a:prstGeom prst="roundRect">
                <a:avLst/>
              </a:prstGeom>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anchor="ctr">
                <a:spAutoFit/>
              </a:bodyPr>
              <a:lstStyle/>
              <a:p>
                <a:pPr>
                  <a:lnSpc>
                    <a:spcPct val="120000"/>
                  </a:lnSpc>
                  <a:defRPr b="0" cap="all">
                    <a:solidFill>
                      <a:srgbClr val="FFFFFF"/>
                    </a:solidFill>
                  </a:defRPr>
                </a:pPr>
                <a:r>
                  <a:rPr b="0" dirty="0">
                    <a:solidFill>
                      <a:schemeClr val="tx1"/>
                    </a:solidFill>
                    <a:latin typeface="Arial" panose="020B0604020202020204" pitchFamily="34" charset="0"/>
                    <a:cs typeface="Arial" panose="020B0604020202020204" pitchFamily="34" charset="0"/>
                  </a:rPr>
                  <a:t>In any Epidemic, it is common for individuals to feel</a:t>
                </a:r>
              </a:p>
              <a:p>
                <a:pPr>
                  <a:lnSpc>
                    <a:spcPct val="120000"/>
                  </a:lnSpc>
                  <a:defRPr b="0" cap="all">
                    <a:solidFill>
                      <a:srgbClr val="FFFFFF"/>
                    </a:solidFill>
                  </a:defRPr>
                </a:pPr>
                <a:r>
                  <a:rPr b="0" dirty="0">
                    <a:solidFill>
                      <a:schemeClr val="tx1"/>
                    </a:solidFill>
                    <a:latin typeface="Arial" panose="020B0604020202020204" pitchFamily="34" charset="0"/>
                    <a:cs typeface="Arial" panose="020B0604020202020204" pitchFamily="34" charset="0"/>
                  </a:rPr>
                  <a:t>stressed and worried because they fear: </a:t>
                </a:r>
              </a:p>
            </p:txBody>
          </p:sp>
          <p:sp>
            <p:nvSpPr>
              <p:cNvPr id="773" name="WHAT IS STIGMA"/>
              <p:cNvSpPr txBox="1"/>
              <p:nvPr/>
            </p:nvSpPr>
            <p:spPr>
              <a:xfrm>
                <a:off x="6668424" y="819663"/>
                <a:ext cx="9162136"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b="0" dirty="0">
                    <a:latin typeface="Arial" panose="020B0604020202020204" pitchFamily="34" charset="0"/>
                    <a:cs typeface="Arial" panose="020B0604020202020204" pitchFamily="34" charset="0"/>
                  </a:rPr>
                  <a:t>WHAT IS STIGMA?</a:t>
                </a:r>
              </a:p>
            </p:txBody>
          </p:sp>
        </p:grpSp>
        <p:pic>
          <p:nvPicPr>
            <p:cNvPr id="775"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42519" y="8413972"/>
              <a:ext cx="2319711" cy="3827288"/>
            </a:xfrm>
            <a:prstGeom prst="rect">
              <a:avLst/>
            </a:prstGeom>
            <a:ln w="12700">
              <a:miter lim="400000"/>
            </a:ln>
          </p:spPr>
        </p:pic>
      </p:grpSp>
      <p:sp>
        <p:nvSpPr>
          <p:cNvPr id="13" name="TextBox 12">
            <a:extLst>
              <a:ext uri="{FF2B5EF4-FFF2-40B4-BE49-F238E27FC236}">
                <a16:creationId xmlns:a16="http://schemas.microsoft.com/office/drawing/2014/main" id="{7DFF67A5-3EF5-814F-AD24-0A1173D54A66}"/>
              </a:ext>
            </a:extLst>
          </p:cNvPr>
          <p:cNvSpPr txBox="1"/>
          <p:nvPr/>
        </p:nvSpPr>
        <p:spPr>
          <a:xfrm>
            <a:off x="3963326" y="4091168"/>
            <a:ext cx="17182174" cy="7643118"/>
          </a:xfrm>
          <a:prstGeom prst="rect">
            <a:avLst/>
          </a:prstGeom>
          <a:solidFill>
            <a:srgbClr val="00206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indent="-457200" algn="l">
              <a:spcBef>
                <a:spcPts val="600"/>
              </a:spcBef>
              <a:spcAft>
                <a:spcPts val="600"/>
              </a:spcAft>
              <a:buFont typeface="Arial" panose="020B0604020202020204" pitchFamily="34" charset="0"/>
              <a:buChar char="•"/>
            </a:pPr>
            <a:r>
              <a:rPr lang="en-US" sz="4400" b="0" dirty="0">
                <a:solidFill>
                  <a:schemeClr val="bg1"/>
                </a:solidFill>
              </a:rPr>
              <a:t>Avoiding approaching health facilities due to fear of becoming infected while at the doctors, falling ill and dying</a:t>
            </a:r>
          </a:p>
          <a:p>
            <a:pPr marL="457200" lvl="0" indent="-457200" algn="l">
              <a:spcBef>
                <a:spcPts val="600"/>
              </a:spcBef>
              <a:spcAft>
                <a:spcPts val="600"/>
              </a:spcAft>
              <a:buFont typeface="Arial" panose="020B0604020202020204" pitchFamily="34" charset="0"/>
              <a:buChar char="•"/>
            </a:pPr>
            <a:r>
              <a:rPr lang="en-US" sz="4400" b="0" dirty="0">
                <a:solidFill>
                  <a:schemeClr val="bg1"/>
                </a:solidFill>
              </a:rPr>
              <a:t>Fear of losing livelihoods, not being able to work during </a:t>
            </a:r>
            <a:r>
              <a:rPr lang="en-US" sz="4400" b="0" dirty="0">
                <a:solidFill>
                  <a:schemeClr val="bg1"/>
                </a:solidFill>
                <a:latin typeface="Arial" panose="020B0604020202020204" pitchFamily="34" charset="0"/>
                <a:cs typeface="Arial" panose="020B0604020202020204" pitchFamily="34" charset="0"/>
              </a:rPr>
              <a:t>isolation</a:t>
            </a:r>
            <a:r>
              <a:rPr lang="en-US" sz="4400" b="0" dirty="0">
                <a:solidFill>
                  <a:schemeClr val="bg1"/>
                </a:solidFill>
              </a:rPr>
              <a:t>, and of  being dismissed from work</a:t>
            </a:r>
          </a:p>
          <a:p>
            <a:pPr marL="457200" lvl="0" indent="-457200" algn="l">
              <a:spcBef>
                <a:spcPts val="600"/>
              </a:spcBef>
              <a:spcAft>
                <a:spcPts val="600"/>
              </a:spcAft>
              <a:buFont typeface="Arial" panose="020B0604020202020204" pitchFamily="34" charset="0"/>
              <a:buChar char="•"/>
            </a:pPr>
            <a:r>
              <a:rPr lang="en-US" sz="4400" b="0" dirty="0">
                <a:solidFill>
                  <a:schemeClr val="bg1"/>
                </a:solidFill>
              </a:rPr>
              <a:t>Fear of being socially excluded/placed in quarantine because of being associated with the disease</a:t>
            </a:r>
          </a:p>
          <a:p>
            <a:pPr marL="457200" lvl="0" indent="-457200" algn="l">
              <a:spcBef>
                <a:spcPts val="600"/>
              </a:spcBef>
              <a:spcAft>
                <a:spcPts val="600"/>
              </a:spcAft>
              <a:buFont typeface="Arial" panose="020B0604020202020204" pitchFamily="34" charset="0"/>
              <a:buChar char="•"/>
            </a:pPr>
            <a:r>
              <a:rPr lang="en-US" sz="4400" b="0" dirty="0">
                <a:solidFill>
                  <a:schemeClr val="bg1"/>
                </a:solidFill>
              </a:rPr>
              <a:t>Feeling powerless in protecting loved ones and fear of losing loved ones because of the virus or being separated during quarantine </a:t>
            </a:r>
          </a:p>
          <a:p>
            <a:pPr marL="457200" indent="-457200" algn="l">
              <a:spcBef>
                <a:spcPts val="600"/>
              </a:spcBef>
              <a:spcAft>
                <a:spcPts val="600"/>
              </a:spcAft>
              <a:buFont typeface="Arial" panose="020B0604020202020204" pitchFamily="34" charset="0"/>
              <a:buChar char="•"/>
            </a:pPr>
            <a:r>
              <a:rPr lang="en-US" sz="4400" b="0" dirty="0">
                <a:solidFill>
                  <a:schemeClr val="bg1"/>
                </a:solidFill>
              </a:rPr>
              <a:t>Stress is caused due to the above fears and being treated as an outcaste or blamed for spreading the disease</a:t>
            </a:r>
          </a:p>
        </p:txBody>
      </p:sp>
      <p:pic>
        <p:nvPicPr>
          <p:cNvPr id="11" name="Picture 10">
            <a:extLst>
              <a:ext uri="{FF2B5EF4-FFF2-40B4-BE49-F238E27FC236}">
                <a16:creationId xmlns:a16="http://schemas.microsoft.com/office/drawing/2014/main" id="{71BCC05B-E282-5241-8B79-4A64C9052FE9}"/>
              </a:ext>
            </a:extLst>
          </p:cNvPr>
          <p:cNvPicPr>
            <a:picLocks noChangeAspect="1"/>
          </p:cNvPicPr>
          <p:nvPr/>
        </p:nvPicPr>
        <p:blipFill>
          <a:blip r:embed="rId5" cstate="email">
            <a:extLst>
              <a:ext uri="{BEBA8EAE-BF5A-486C-A8C5-ECC9F3942E4B}">
                <a14:imgProps xmlns:a14="http://schemas.microsoft.com/office/drawing/2010/main">
                  <a14:imgLayer r:embed="rId6">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2" name="Picture 11">
            <a:extLst>
              <a:ext uri="{FF2B5EF4-FFF2-40B4-BE49-F238E27FC236}">
                <a16:creationId xmlns:a16="http://schemas.microsoft.com/office/drawing/2014/main" id="{4A8A3BEB-356E-724B-AF0F-13572FDCE37E}"/>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633101323"/>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3" name="Rounded Rectangle"/>
          <p:cNvSpPr/>
          <p:nvPr/>
        </p:nvSpPr>
        <p:spPr>
          <a:xfrm>
            <a:off x="1428416" y="2900117"/>
            <a:ext cx="21431575" cy="7915766"/>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chemeClr val="bg1"/>
              </a:solidFill>
              <a:latin typeface="Arial" panose="020B0604020202020204" pitchFamily="34" charset="0"/>
              <a:cs typeface="Arial" panose="020B0604020202020204" pitchFamily="34" charset="0"/>
            </a:endParaRPr>
          </a:p>
        </p:txBody>
      </p:sp>
      <p:sp>
        <p:nvSpPr>
          <p:cNvPr id="787" name="All the above make people treat those with similar symptoms as COVID-12 as outcasts and excluded. This behaviour, which is stigmatising may manifest as:…"/>
          <p:cNvSpPr txBox="1"/>
          <p:nvPr/>
        </p:nvSpPr>
        <p:spPr>
          <a:xfrm>
            <a:off x="2054531" y="4103689"/>
            <a:ext cx="20274937" cy="472616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p>
            <a:pPr algn="l" defTabSz="914400">
              <a:lnSpc>
                <a:spcPct val="300000"/>
              </a:lnSpc>
              <a:spcBef>
                <a:spcPts val="200"/>
              </a:spcBef>
              <a:buClr>
                <a:srgbClr val="FFFFFF"/>
              </a:buClr>
              <a:buSzPct val="85000"/>
              <a:defRPr sz="3600" b="0" cap="all">
                <a:solidFill>
                  <a:srgbClr val="FFFFFF"/>
                </a:solidFill>
              </a:defRPr>
            </a:pPr>
            <a:r>
              <a:rPr lang="en-US" sz="3400" b="0" dirty="0">
                <a:solidFill>
                  <a:schemeClr val="bg1"/>
                </a:solidFill>
                <a:latin typeface="Arial" panose="020B0604020202020204" pitchFamily="34" charset="0"/>
                <a:cs typeface="Arial" panose="020B0604020202020204" pitchFamily="34" charset="0"/>
              </a:rPr>
              <a:t>The level of stigma associated with COVID-19 is based on three main factors: </a:t>
            </a:r>
          </a:p>
          <a:p>
            <a:pPr marL="457200" indent="-457200" algn="l" defTabSz="914400">
              <a:lnSpc>
                <a:spcPct val="200000"/>
              </a:lnSpc>
              <a:spcBef>
                <a:spcPts val="200"/>
              </a:spcBef>
              <a:buClr>
                <a:srgbClr val="FFFFFF"/>
              </a:buClr>
              <a:buSzPct val="85000"/>
              <a:buFont typeface="Arial" panose="020B0604020202020204" pitchFamily="34" charset="0"/>
              <a:buChar char="•"/>
              <a:defRPr sz="3600" b="0" cap="all">
                <a:solidFill>
                  <a:srgbClr val="FFFFFF"/>
                </a:solidFill>
              </a:defRPr>
            </a:pPr>
            <a:r>
              <a:rPr lang="en-US" sz="3400" b="0" dirty="0">
                <a:solidFill>
                  <a:schemeClr val="bg1"/>
                </a:solidFill>
                <a:latin typeface="Arial" panose="020B0604020202020204" pitchFamily="34" charset="0"/>
                <a:cs typeface="Arial" panose="020B0604020202020204" pitchFamily="34" charset="0"/>
              </a:rPr>
              <a:t>COVID-19 is a new disease  about which many things are still being discovered.</a:t>
            </a:r>
          </a:p>
          <a:p>
            <a:pPr marL="457200" indent="-457200" algn="l" defTabSz="914400">
              <a:lnSpc>
                <a:spcPct val="200000"/>
              </a:lnSpc>
              <a:spcBef>
                <a:spcPts val="200"/>
              </a:spcBef>
              <a:buClr>
                <a:srgbClr val="FFFFFF"/>
              </a:buClr>
              <a:buSzPct val="85000"/>
              <a:buFont typeface="Arial" panose="020B0604020202020204" pitchFamily="34" charset="0"/>
              <a:buChar char="•"/>
              <a:defRPr sz="3600" b="0" cap="all">
                <a:solidFill>
                  <a:srgbClr val="FFFFFF"/>
                </a:solidFill>
              </a:defRPr>
            </a:pPr>
            <a:r>
              <a:rPr lang="en-US" sz="3400" b="0" dirty="0">
                <a:solidFill>
                  <a:schemeClr val="bg1"/>
                </a:solidFill>
                <a:latin typeface="Arial" panose="020B0604020202020204" pitchFamily="34" charset="0"/>
                <a:cs typeface="Arial" panose="020B0604020202020204" pitchFamily="34" charset="0"/>
              </a:rPr>
              <a:t>When something is unknown people are worried which leads to fear</a:t>
            </a:r>
          </a:p>
          <a:p>
            <a:pPr marL="457200" indent="-457200" algn="l" defTabSz="914400">
              <a:lnSpc>
                <a:spcPct val="200000"/>
              </a:lnSpc>
              <a:spcBef>
                <a:spcPts val="200"/>
              </a:spcBef>
              <a:buClr>
                <a:srgbClr val="FFFFFF"/>
              </a:buClr>
              <a:buSzPct val="85000"/>
              <a:buFont typeface="Arial" panose="020B0604020202020204" pitchFamily="34" charset="0"/>
              <a:buChar char="•"/>
              <a:defRPr sz="3600" b="0" cap="all">
                <a:solidFill>
                  <a:srgbClr val="FFFFFF"/>
                </a:solidFill>
              </a:defRPr>
            </a:pPr>
            <a:r>
              <a:rPr lang="en-US" sz="3400" b="0" dirty="0" err="1">
                <a:solidFill>
                  <a:schemeClr val="bg1"/>
                </a:solidFill>
                <a:latin typeface="Arial" panose="020B0604020202020204" pitchFamily="34" charset="0"/>
                <a:cs typeface="Arial" panose="020B0604020202020204" pitchFamily="34" charset="0"/>
              </a:rPr>
              <a:t>Rumours</a:t>
            </a:r>
            <a:r>
              <a:rPr lang="en-US" sz="3400" b="0" dirty="0">
                <a:solidFill>
                  <a:schemeClr val="bg1"/>
                </a:solidFill>
                <a:latin typeface="Arial" panose="020B0604020202020204" pitchFamily="34" charset="0"/>
                <a:cs typeface="Arial" panose="020B0604020202020204" pitchFamily="34" charset="0"/>
              </a:rPr>
              <a:t> or fake news  give wrong information and spreads the fear.</a:t>
            </a:r>
          </a:p>
        </p:txBody>
      </p:sp>
      <p:grpSp>
        <p:nvGrpSpPr>
          <p:cNvPr id="2" name="Group 1">
            <a:extLst>
              <a:ext uri="{FF2B5EF4-FFF2-40B4-BE49-F238E27FC236}">
                <a16:creationId xmlns:a16="http://schemas.microsoft.com/office/drawing/2014/main" id="{83B66226-5CF9-9F4C-8C48-BFB3D66D04B5}"/>
              </a:ext>
            </a:extLst>
          </p:cNvPr>
          <p:cNvGrpSpPr/>
          <p:nvPr/>
        </p:nvGrpSpPr>
        <p:grpSpPr>
          <a:xfrm>
            <a:off x="5932779" y="1021655"/>
            <a:ext cx="12422848" cy="1223723"/>
            <a:chOff x="5980576" y="405682"/>
            <a:chExt cx="12422848" cy="1223723"/>
          </a:xfrm>
        </p:grpSpPr>
        <p:sp>
          <p:nvSpPr>
            <p:cNvPr id="788" name="Rounded Rectangle"/>
            <p:cNvSpPr/>
            <p:nvPr/>
          </p:nvSpPr>
          <p:spPr>
            <a:xfrm>
              <a:off x="5980576" y="405682"/>
              <a:ext cx="12422848" cy="1223723"/>
            </a:xfrm>
            <a:prstGeom prst="roundRect">
              <a:avLst/>
            </a:prstGeom>
            <a:ln>
              <a:noFill/>
            </a:ln>
          </p:spPr>
          <p:style>
            <a:lnRef idx="1">
              <a:schemeClr val="dk1"/>
            </a:lnRef>
            <a:fillRef idx="2">
              <a:schemeClr val="dk1"/>
            </a:fillRef>
            <a:effectRef idx="1">
              <a:schemeClr val="dk1"/>
            </a:effectRef>
            <a:fontRef idx="minor">
              <a:schemeClr val="dk1"/>
            </a:fontRef>
          </p:style>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789" name="WHAT IS STIGMA"/>
            <p:cNvSpPr txBox="1"/>
            <p:nvPr/>
          </p:nvSpPr>
          <p:spPr>
            <a:xfrm>
              <a:off x="6235191" y="427639"/>
              <a:ext cx="11913618" cy="1179810"/>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lIns="50800" tIns="50800" rIns="50800" bIns="50800" anchor="ctr">
              <a:spAutoFit/>
            </a:bodyPr>
            <a:lstStyle>
              <a:lvl1pPr defTabSz="412750">
                <a:defRPr sz="7000">
                  <a:solidFill>
                    <a:srgbClr val="002135"/>
                  </a:solidFill>
                </a:defRPr>
              </a:lvl1pPr>
            </a:lstStyle>
            <a:p>
              <a:r>
                <a:rPr b="0" dirty="0">
                  <a:latin typeface="Arial" panose="020B0604020202020204" pitchFamily="34" charset="0"/>
                  <a:cs typeface="Arial" panose="020B0604020202020204" pitchFamily="34" charset="0"/>
                </a:rPr>
                <a:t>WHY IS THERE STIGMA?</a:t>
              </a:r>
            </a:p>
          </p:txBody>
        </p:sp>
      </p:grpSp>
      <p:pic>
        <p:nvPicPr>
          <p:cNvPr id="7" name="Picture 6">
            <a:extLst>
              <a:ext uri="{FF2B5EF4-FFF2-40B4-BE49-F238E27FC236}">
                <a16:creationId xmlns:a16="http://schemas.microsoft.com/office/drawing/2014/main" id="{8275073E-99AD-534B-91D7-D5D6F752167D}"/>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51419" y="12657852"/>
            <a:ext cx="1488607" cy="487823"/>
          </a:xfrm>
          <a:prstGeom prst="rect">
            <a:avLst/>
          </a:prstGeom>
        </p:spPr>
      </p:pic>
      <p:pic>
        <p:nvPicPr>
          <p:cNvPr id="8" name="Picture 7">
            <a:extLst>
              <a:ext uri="{FF2B5EF4-FFF2-40B4-BE49-F238E27FC236}">
                <a16:creationId xmlns:a16="http://schemas.microsoft.com/office/drawing/2014/main" id="{27F351CB-E37A-AA4B-9B9A-11F703596D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65924" y="12635133"/>
            <a:ext cx="1488607" cy="942081"/>
          </a:xfrm>
          <a:prstGeom prst="rect">
            <a:avLst/>
          </a:prstGeom>
        </p:spPr>
      </p:pic>
    </p:spTree>
    <p:extLst>
      <p:ext uri="{BB962C8B-B14F-4D97-AF65-F5344CB8AC3E}">
        <p14:creationId xmlns:p14="http://schemas.microsoft.com/office/powerpoint/2010/main" val="3048558049"/>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951A6CD0-CF4F-F749-83E1-9094EA5D3B20}"/>
              </a:ext>
            </a:extLst>
          </p:cNvPr>
          <p:cNvGrpSpPr/>
          <p:nvPr/>
        </p:nvGrpSpPr>
        <p:grpSpPr>
          <a:xfrm>
            <a:off x="1227893" y="3237480"/>
            <a:ext cx="5855086" cy="6764096"/>
            <a:chOff x="1227893" y="3237480"/>
            <a:chExt cx="5855086" cy="6764096"/>
          </a:xfrm>
        </p:grpSpPr>
        <p:pic>
          <p:nvPicPr>
            <p:cNvPr id="812" name="Image" descr="Image"/>
            <p:cNvPicPr>
              <a:picLocks noChangeAspect="1"/>
            </p:cNvPicPr>
            <p:nvPr/>
          </p:nvPicPr>
          <p:blipFill>
            <a:blip r:embed="rId3"/>
            <a:stretch>
              <a:fillRect/>
            </a:stretch>
          </p:blipFill>
          <p:spPr>
            <a:xfrm>
              <a:off x="1812372" y="3237480"/>
              <a:ext cx="4686129" cy="5117829"/>
            </a:xfrm>
            <a:prstGeom prst="rect">
              <a:avLst/>
            </a:prstGeom>
            <a:ln w="12700">
              <a:miter lim="400000"/>
            </a:ln>
          </p:spPr>
        </p:pic>
        <p:sp>
          <p:nvSpPr>
            <p:cNvPr id="813" name="Rounded Rectangle"/>
            <p:cNvSpPr/>
            <p:nvPr/>
          </p:nvSpPr>
          <p:spPr>
            <a:xfrm>
              <a:off x="1227893" y="7894873"/>
              <a:ext cx="5855086"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5" name="Makes people hide…"/>
            <p:cNvSpPr txBox="1"/>
            <p:nvPr/>
          </p:nvSpPr>
          <p:spPr>
            <a:xfrm>
              <a:off x="2231030" y="8466041"/>
              <a:ext cx="3848811" cy="96436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cap="all"/>
              </a:pPr>
              <a:r>
                <a:rPr b="0" dirty="0">
                  <a:latin typeface="Arial" panose="020B0604020202020204" pitchFamily="34" charset="0"/>
                  <a:cs typeface="Arial" panose="020B0604020202020204" pitchFamily="34" charset="0"/>
                </a:rPr>
                <a:t>Makes people hide</a:t>
              </a:r>
            </a:p>
            <a:p>
              <a:pPr>
                <a:defRPr sz="2800" cap="all"/>
              </a:pPr>
              <a:r>
                <a:rPr b="0" dirty="0">
                  <a:latin typeface="Arial" panose="020B0604020202020204" pitchFamily="34" charset="0"/>
                  <a:cs typeface="Arial" panose="020B0604020202020204" pitchFamily="34" charset="0"/>
                </a:rPr>
                <a:t>their problems </a:t>
              </a:r>
            </a:p>
          </p:txBody>
        </p:sp>
      </p:grpSp>
      <p:grpSp>
        <p:nvGrpSpPr>
          <p:cNvPr id="4" name="Group 3">
            <a:extLst>
              <a:ext uri="{FF2B5EF4-FFF2-40B4-BE49-F238E27FC236}">
                <a16:creationId xmlns:a16="http://schemas.microsoft.com/office/drawing/2014/main" id="{00032E6D-4934-574B-9BCD-14BAC59AB2E0}"/>
              </a:ext>
            </a:extLst>
          </p:cNvPr>
          <p:cNvGrpSpPr/>
          <p:nvPr/>
        </p:nvGrpSpPr>
        <p:grpSpPr>
          <a:xfrm>
            <a:off x="9170925" y="3857247"/>
            <a:ext cx="5905708" cy="8304754"/>
            <a:chOff x="9170925" y="3857247"/>
            <a:chExt cx="5905708" cy="8304754"/>
          </a:xfrm>
        </p:grpSpPr>
        <p:sp>
          <p:nvSpPr>
            <p:cNvPr id="814" name="Rounded Rectangle"/>
            <p:cNvSpPr/>
            <p:nvPr/>
          </p:nvSpPr>
          <p:spPr>
            <a:xfrm>
              <a:off x="9170925" y="10055298"/>
              <a:ext cx="5855086" cy="2106703"/>
            </a:xfrm>
            <a:prstGeom prst="roundRect">
              <a:avLst>
                <a:gd name="adj" fmla="val 9043"/>
              </a:avLst>
            </a:prstGeom>
            <a:solidFill>
              <a:schemeClr val="accent1">
                <a:lumMod val="20000"/>
                <a:lumOff val="80000"/>
              </a:schemeClr>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826" name="Keeps people away…"/>
            <p:cNvSpPr txBox="1"/>
            <p:nvPr/>
          </p:nvSpPr>
          <p:spPr>
            <a:xfrm>
              <a:off x="9221547" y="10116779"/>
              <a:ext cx="5855086" cy="19837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p>
              <a:pPr defTabSz="914400">
                <a:lnSpc>
                  <a:spcPct val="80000"/>
                </a:lnSpc>
                <a:spcBef>
                  <a:spcPts val="1200"/>
                </a:spcBef>
                <a:defRPr sz="2800" cap="all">
                  <a:solidFill>
                    <a:srgbClr val="FFFFFF"/>
                  </a:solidFill>
                </a:defRPr>
              </a:pPr>
              <a:r>
                <a:rPr b="0" dirty="0">
                  <a:solidFill>
                    <a:sysClr val="windowText" lastClr="000000"/>
                  </a:solidFill>
                  <a:latin typeface="Arial" panose="020B0604020202020204" pitchFamily="34" charset="0"/>
                  <a:cs typeface="Arial" panose="020B0604020202020204" pitchFamily="34" charset="0"/>
                </a:rPr>
                <a:t>Keeps people away</a:t>
              </a:r>
            </a:p>
            <a:p>
              <a:pPr defTabSz="914400">
                <a:lnSpc>
                  <a:spcPct val="80000"/>
                </a:lnSpc>
                <a:spcBef>
                  <a:spcPts val="1200"/>
                </a:spcBef>
                <a:defRPr sz="2800" cap="all">
                  <a:solidFill>
                    <a:srgbClr val="FFFFFF"/>
                  </a:solidFill>
                </a:defRPr>
              </a:pPr>
              <a:r>
                <a:rPr b="0" dirty="0">
                  <a:solidFill>
                    <a:sysClr val="windowText" lastClr="000000"/>
                  </a:solidFill>
                  <a:latin typeface="Arial" panose="020B0604020202020204" pitchFamily="34" charset="0"/>
                  <a:cs typeface="Arial" panose="020B0604020202020204" pitchFamily="34" charset="0"/>
                </a:rPr>
                <a:t>from accessing</a:t>
              </a:r>
            </a:p>
            <a:p>
              <a:pPr defTabSz="914400">
                <a:lnSpc>
                  <a:spcPct val="80000"/>
                </a:lnSpc>
                <a:spcBef>
                  <a:spcPts val="1200"/>
                </a:spcBef>
                <a:defRPr sz="2800" cap="all">
                  <a:solidFill>
                    <a:srgbClr val="FFFFFF"/>
                  </a:solidFill>
                </a:defRPr>
              </a:pPr>
              <a:r>
                <a:rPr b="0" dirty="0">
                  <a:solidFill>
                    <a:sysClr val="windowText" lastClr="000000"/>
                  </a:solidFill>
                  <a:latin typeface="Arial" panose="020B0604020202020204" pitchFamily="34" charset="0"/>
                  <a:cs typeface="Arial" panose="020B0604020202020204" pitchFamily="34" charset="0"/>
                </a:rPr>
                <a:t>health services and</a:t>
              </a:r>
            </a:p>
            <a:p>
              <a:pPr defTabSz="914400">
                <a:lnSpc>
                  <a:spcPct val="80000"/>
                </a:lnSpc>
                <a:spcBef>
                  <a:spcPts val="1200"/>
                </a:spcBef>
                <a:defRPr sz="2800" cap="all">
                  <a:solidFill>
                    <a:srgbClr val="FFFFFF"/>
                  </a:solidFill>
                </a:defRPr>
              </a:pPr>
              <a:r>
                <a:rPr b="0" dirty="0">
                  <a:solidFill>
                    <a:sysClr val="windowText" lastClr="000000"/>
                  </a:solidFill>
                  <a:latin typeface="Arial" panose="020B0604020202020204" pitchFamily="34" charset="0"/>
                  <a:cs typeface="Arial" panose="020B0604020202020204" pitchFamily="34" charset="0"/>
                </a:rPr>
                <a:t>seeking help</a:t>
              </a:r>
            </a:p>
          </p:txBody>
        </p:sp>
        <p:pic>
          <p:nvPicPr>
            <p:cNvPr id="828" name="Image" descr="Image"/>
            <p:cNvPicPr>
              <a:picLocks noChangeAspect="1"/>
            </p:cNvPicPr>
            <p:nvPr/>
          </p:nvPicPr>
          <p:blipFill>
            <a:blip r:embed="rId4"/>
            <a:stretch>
              <a:fillRect/>
            </a:stretch>
          </p:blipFill>
          <p:spPr>
            <a:xfrm>
              <a:off x="9858112" y="3857247"/>
              <a:ext cx="4480712" cy="5524562"/>
            </a:xfrm>
            <a:prstGeom prst="rect">
              <a:avLst/>
            </a:prstGeom>
            <a:ln w="12700">
              <a:miter lim="400000"/>
            </a:ln>
          </p:spPr>
        </p:pic>
      </p:grpSp>
      <p:grpSp>
        <p:nvGrpSpPr>
          <p:cNvPr id="5" name="Group 4">
            <a:extLst>
              <a:ext uri="{FF2B5EF4-FFF2-40B4-BE49-F238E27FC236}">
                <a16:creationId xmlns:a16="http://schemas.microsoft.com/office/drawing/2014/main" id="{9AB75D79-7BE1-0340-A439-7B1C0B276057}"/>
              </a:ext>
            </a:extLst>
          </p:cNvPr>
          <p:cNvGrpSpPr/>
          <p:nvPr/>
        </p:nvGrpSpPr>
        <p:grpSpPr>
          <a:xfrm>
            <a:off x="17113956" y="7894873"/>
            <a:ext cx="5855087" cy="2106703"/>
            <a:chOff x="17113956" y="7894873"/>
            <a:chExt cx="5855087" cy="2106703"/>
          </a:xfrm>
        </p:grpSpPr>
        <p:sp>
          <p:nvSpPr>
            <p:cNvPr id="815" name="Rounded Rectangle"/>
            <p:cNvSpPr/>
            <p:nvPr/>
          </p:nvSpPr>
          <p:spPr>
            <a:xfrm>
              <a:off x="17113956" y="7894873"/>
              <a:ext cx="5855087" cy="2106703"/>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827" name="Discourages them &amp;…"/>
            <p:cNvSpPr txBox="1"/>
            <p:nvPr/>
          </p:nvSpPr>
          <p:spPr>
            <a:xfrm>
              <a:off x="17827752" y="8035154"/>
              <a:ext cx="4427494" cy="182614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anchor="ctr">
              <a:spAutoFit/>
            </a:bodyPr>
            <a:lstStyle/>
            <a:p>
              <a:pPr>
                <a:defRPr sz="2800" cap="all"/>
              </a:pPr>
              <a:r>
                <a:rPr b="0" dirty="0">
                  <a:latin typeface="Arial" panose="020B0604020202020204" pitchFamily="34" charset="0"/>
                  <a:cs typeface="Arial" panose="020B0604020202020204" pitchFamily="34" charset="0"/>
                </a:rPr>
                <a:t>Discourages them &amp;</a:t>
              </a:r>
            </a:p>
            <a:p>
              <a:pPr>
                <a:defRPr sz="2800" cap="all"/>
              </a:pPr>
              <a:r>
                <a:rPr b="0" dirty="0">
                  <a:latin typeface="Arial" panose="020B0604020202020204" pitchFamily="34" charset="0"/>
                  <a:cs typeface="Arial" panose="020B0604020202020204" pitchFamily="34" charset="0"/>
                </a:rPr>
                <a:t>may at times prevent</a:t>
              </a:r>
            </a:p>
            <a:p>
              <a:pPr>
                <a:defRPr sz="2800" cap="all"/>
              </a:pPr>
              <a:r>
                <a:rPr b="0" dirty="0">
                  <a:latin typeface="Arial" panose="020B0604020202020204" pitchFamily="34" charset="0"/>
                  <a:cs typeface="Arial" panose="020B0604020202020204" pitchFamily="34" charset="0"/>
                </a:rPr>
                <a:t>them from adopting</a:t>
              </a:r>
            </a:p>
            <a:p>
              <a:pPr>
                <a:defRPr sz="2800" cap="all"/>
              </a:pPr>
              <a:r>
                <a:rPr b="0" dirty="0">
                  <a:latin typeface="Arial" panose="020B0604020202020204" pitchFamily="34" charset="0"/>
                  <a:cs typeface="Arial" panose="020B0604020202020204" pitchFamily="34" charset="0"/>
                </a:rPr>
                <a:t>healthy </a:t>
              </a:r>
              <a:r>
                <a:rPr b="0" dirty="0" err="1">
                  <a:latin typeface="Arial" panose="020B0604020202020204" pitchFamily="34" charset="0"/>
                  <a:cs typeface="Arial" panose="020B0604020202020204" pitchFamily="34" charset="0"/>
                </a:rPr>
                <a:t>behaviours</a:t>
              </a:r>
              <a:r>
                <a:rPr b="0" dirty="0">
                  <a:latin typeface="Arial" panose="020B0604020202020204" pitchFamily="34" charset="0"/>
                  <a:cs typeface="Arial" panose="020B0604020202020204" pitchFamily="34" charset="0"/>
                </a:rPr>
                <a:t> </a:t>
              </a:r>
            </a:p>
          </p:txBody>
        </p:sp>
      </p:grpSp>
      <p:grpSp>
        <p:nvGrpSpPr>
          <p:cNvPr id="2" name="Group 1">
            <a:extLst>
              <a:ext uri="{FF2B5EF4-FFF2-40B4-BE49-F238E27FC236}">
                <a16:creationId xmlns:a16="http://schemas.microsoft.com/office/drawing/2014/main" id="{891C3797-DDE4-7549-9BF2-99A7E4B07E77}"/>
              </a:ext>
            </a:extLst>
          </p:cNvPr>
          <p:cNvGrpSpPr/>
          <p:nvPr/>
        </p:nvGrpSpPr>
        <p:grpSpPr>
          <a:xfrm>
            <a:off x="5589686" y="405045"/>
            <a:ext cx="13204628" cy="1223723"/>
            <a:chOff x="5589686" y="405045"/>
            <a:chExt cx="13204628" cy="1223723"/>
          </a:xfrm>
        </p:grpSpPr>
        <p:sp>
          <p:nvSpPr>
            <p:cNvPr id="830"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31" name="WHAT IS STIGMA"/>
            <p:cNvSpPr txBox="1"/>
            <p:nvPr/>
          </p:nvSpPr>
          <p:spPr>
            <a:xfrm>
              <a:off x="5918969" y="427002"/>
              <a:ext cx="12546061" cy="11798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spAutoFit/>
            </a:bodyPr>
            <a:lstStyle>
              <a:lvl1pPr defTabSz="412750">
                <a:defRPr sz="7000">
                  <a:solidFill>
                    <a:srgbClr val="002135"/>
                  </a:solidFill>
                </a:defRPr>
              </a:lvl1pPr>
            </a:lstStyle>
            <a:p>
              <a:r>
                <a:rPr b="0" dirty="0">
                  <a:latin typeface="Arial" panose="020B0604020202020204" pitchFamily="34" charset="0"/>
                  <a:cs typeface="Arial" panose="020B0604020202020204" pitchFamily="34" charset="0"/>
                </a:rPr>
                <a:t>WHAT DOES STIGMA DO?</a:t>
              </a:r>
            </a:p>
          </p:txBody>
        </p:sp>
      </p:grpSp>
      <p:pic>
        <p:nvPicPr>
          <p:cNvPr id="27" name="Image" descr="Image">
            <a:extLst>
              <a:ext uri="{FF2B5EF4-FFF2-40B4-BE49-F238E27FC236}">
                <a16:creationId xmlns:a16="http://schemas.microsoft.com/office/drawing/2014/main" id="{ADFCB59F-4137-F14A-8EEF-8514B8AE990C}"/>
              </a:ext>
            </a:extLst>
          </p:cNvPr>
          <p:cNvPicPr>
            <a:picLocks noChangeAspect="1"/>
          </p:cNvPicPr>
          <p:nvPr/>
        </p:nvPicPr>
        <p:blipFill>
          <a:blip r:embed="rId5"/>
          <a:stretch>
            <a:fillRect/>
          </a:stretch>
        </p:blipFill>
        <p:spPr>
          <a:xfrm rot="7064071">
            <a:off x="17827752" y="3951178"/>
            <a:ext cx="2504828" cy="2668350"/>
          </a:xfrm>
          <a:prstGeom prst="rect">
            <a:avLst/>
          </a:prstGeom>
          <a:ln w="12700" cap="flat">
            <a:noFill/>
            <a:miter lim="400000"/>
          </a:ln>
          <a:effectLst/>
        </p:spPr>
      </p:pic>
      <p:pic>
        <p:nvPicPr>
          <p:cNvPr id="17" name="Picture 16">
            <a:extLst>
              <a:ext uri="{FF2B5EF4-FFF2-40B4-BE49-F238E27FC236}">
                <a16:creationId xmlns:a16="http://schemas.microsoft.com/office/drawing/2014/main" id="{A63F6F59-A0CA-1E4F-8A0C-E759308FB1D3}"/>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8" name="Picture 17">
            <a:extLst>
              <a:ext uri="{FF2B5EF4-FFF2-40B4-BE49-F238E27FC236}">
                <a16:creationId xmlns:a16="http://schemas.microsoft.com/office/drawing/2014/main" id="{B3EBEBE1-5A00-FB44-85B8-B7AC484AB6F2}"/>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09491832"/>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 name="Rounded Rectangle"/>
          <p:cNvSpPr/>
          <p:nvPr/>
        </p:nvSpPr>
        <p:spPr>
          <a:xfrm>
            <a:off x="1143097" y="2588520"/>
            <a:ext cx="20171499" cy="9376871"/>
          </a:xfrm>
          <a:prstGeom prst="roundRect">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a:solidFill>
                  <a:srgbClr val="FFFFFF"/>
                </a:solidFill>
              </a:defRPr>
            </a:pPr>
            <a:endParaRPr sz="3600" b="0" dirty="0">
              <a:solidFill>
                <a:sysClr val="windowText" lastClr="000000"/>
              </a:solidFill>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D09BF05B-3527-5F4F-AA01-0827ABA895DC}"/>
              </a:ext>
            </a:extLst>
          </p:cNvPr>
          <p:cNvGrpSpPr/>
          <p:nvPr/>
        </p:nvGrpSpPr>
        <p:grpSpPr>
          <a:xfrm>
            <a:off x="2660073" y="405045"/>
            <a:ext cx="17761527" cy="1223723"/>
            <a:chOff x="5589686" y="405045"/>
            <a:chExt cx="13204628" cy="1223723"/>
          </a:xfrm>
        </p:grpSpPr>
        <p:sp>
          <p:nvSpPr>
            <p:cNvPr id="847" name="Rounded Rectangle"/>
            <p:cNvSpPr/>
            <p:nvPr/>
          </p:nvSpPr>
          <p:spPr>
            <a:xfrm>
              <a:off x="5589686" y="405045"/>
              <a:ext cx="13204628" cy="1223723"/>
            </a:xfrm>
            <a:prstGeom prst="roundRect">
              <a:avLst>
                <a:gd name="adj" fmla="val 15567"/>
              </a:avLst>
            </a:prstGeom>
            <a:solidFill>
              <a:srgbClr val="FFFFFF"/>
            </a:solidFill>
            <a:ln w="12700">
              <a:miter lim="400000"/>
            </a:ln>
          </p:spPr>
          <p:txBody>
            <a:bodyPr lIns="0" tIns="0" rIns="0" bIns="0" anchor="ct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848" name="WHAT IS STIGMA"/>
            <p:cNvSpPr txBox="1"/>
            <p:nvPr/>
          </p:nvSpPr>
          <p:spPr>
            <a:xfrm>
              <a:off x="5754327" y="503944"/>
              <a:ext cx="12875345"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anchor="ctr">
              <a:spAutoFit/>
            </a:bodyPr>
            <a:lstStyle>
              <a:lvl1pPr defTabSz="412750">
                <a:defRPr sz="7000">
                  <a:solidFill>
                    <a:srgbClr val="002135"/>
                  </a:solidFill>
                </a:defRPr>
              </a:lvl1pPr>
            </a:lstStyle>
            <a:p>
              <a:r>
                <a:rPr sz="6000" b="0" dirty="0">
                  <a:latin typeface="Arial" panose="020B0604020202020204" pitchFamily="34" charset="0"/>
                  <a:cs typeface="Arial" panose="020B0604020202020204" pitchFamily="34" charset="0"/>
                </a:rPr>
                <a:t>WHAT CAN </a:t>
              </a:r>
              <a:r>
                <a:rPr lang="en-US" sz="6000" b="0" dirty="0">
                  <a:latin typeface="Arial" panose="020B0604020202020204" pitchFamily="34" charset="0"/>
                  <a:cs typeface="Arial" panose="020B0604020202020204" pitchFamily="34" charset="0"/>
                </a:rPr>
                <a:t>CSO Partners / CBOs </a:t>
              </a:r>
              <a:r>
                <a:rPr sz="6000" b="0" dirty="0">
                  <a:latin typeface="Arial" panose="020B0604020202020204" pitchFamily="34" charset="0"/>
                  <a:cs typeface="Arial" panose="020B0604020202020204" pitchFamily="34" charset="0"/>
                </a:rPr>
                <a:t>DO?</a:t>
              </a:r>
            </a:p>
          </p:txBody>
        </p:sp>
      </p:grpSp>
      <p:sp>
        <p:nvSpPr>
          <p:cNvPr id="849" name="Publicly, use terms like people who have COVID-19 instead of “COVID-19 cases” or “victims”. Similarly, use terms like people who may have COVID-19 instead of “suspected cases” – even when it may be the official terminology in your contact listing formats. Advise people to minimise watching, reading or listening to news that causes them to feel anxious or distressed.  Advise people to engage in relaxing activities like indoor games, reading, gardening, home-cleaning, etc.  Engage community influencers to build community support by talking to people within their circle of influence. Identify influencers. Share correct information on COVID-19 with them. Brief them on specific support required by you. To emphasise that most people do recover from COVID-19, amplify the good news about local people . Who have recovered from COVID-19? Who have supported a loved one through recovery?"/>
          <p:cNvSpPr txBox="1"/>
          <p:nvPr/>
        </p:nvSpPr>
        <p:spPr>
          <a:xfrm>
            <a:off x="1143097" y="8270168"/>
            <a:ext cx="19757567" cy="5583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spAutoFit/>
          </a:bodyPr>
          <a:lstStyle>
            <a:lvl1pPr algn="l">
              <a:lnSpc>
                <a:spcPct val="130000"/>
              </a:lnSpc>
              <a:defRPr sz="2500" b="0">
                <a:solidFill>
                  <a:srgbClr val="FFFFFF"/>
                </a:solidFill>
                <a:latin typeface="Gill Sans Light"/>
                <a:ea typeface="Gill Sans Light"/>
                <a:cs typeface="Gill Sans Light"/>
                <a:sym typeface="Gill Sans Light"/>
              </a:defRPr>
            </a:lvl1pPr>
          </a:lstStyle>
          <a:p>
            <a:endParaRPr dirty="0">
              <a:latin typeface="Arial Narrow" panose="020B0604020202020204" pitchFamily="34" charset="0"/>
              <a:cs typeface="Arial Narrow" panose="020B0604020202020204" pitchFamily="34" charset="0"/>
            </a:endParaRPr>
          </a:p>
        </p:txBody>
      </p:sp>
      <p:sp>
        <p:nvSpPr>
          <p:cNvPr id="3" name="TextBox 2">
            <a:extLst>
              <a:ext uri="{FF2B5EF4-FFF2-40B4-BE49-F238E27FC236}">
                <a16:creationId xmlns:a16="http://schemas.microsoft.com/office/drawing/2014/main" id="{29F629DD-AE69-1845-9BA0-E8B7925374E8}"/>
              </a:ext>
            </a:extLst>
          </p:cNvPr>
          <p:cNvSpPr txBox="1"/>
          <p:nvPr/>
        </p:nvSpPr>
        <p:spPr>
          <a:xfrm>
            <a:off x="1665895" y="3832897"/>
            <a:ext cx="19343635" cy="721223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457200" lvl="0" indent="-457200" algn="l">
              <a:spcBef>
                <a:spcPts val="600"/>
              </a:spcBef>
              <a:spcAft>
                <a:spcPts val="600"/>
              </a:spcAft>
              <a:buFont typeface="Arial" panose="020B0604020202020204" pitchFamily="34" charset="0"/>
              <a:buChar char="•"/>
            </a:pPr>
            <a:r>
              <a:rPr lang="en-US" sz="4000" b="0" dirty="0">
                <a:solidFill>
                  <a:schemeClr val="bg1"/>
                </a:solidFill>
                <a:latin typeface="Arial" panose="020B0604020202020204" pitchFamily="34" charset="0"/>
                <a:cs typeface="Arial" panose="020B0604020202020204" pitchFamily="34" charset="0"/>
              </a:rPr>
              <a:t>Sensitize people and help them to understand that it is a simple infection </a:t>
            </a:r>
          </a:p>
          <a:p>
            <a:pPr lvl="0" algn="l">
              <a:spcBef>
                <a:spcPts val="600"/>
              </a:spcBef>
              <a:spcAft>
                <a:spcPts val="600"/>
              </a:spcAft>
            </a:pPr>
            <a:r>
              <a:rPr lang="en-US" sz="4000" b="0" dirty="0">
                <a:solidFill>
                  <a:schemeClr val="bg1"/>
                </a:solidFill>
                <a:latin typeface="Arial" panose="020B0604020202020204" pitchFamily="34" charset="0"/>
                <a:cs typeface="Arial" panose="020B0604020202020204" pitchFamily="34" charset="0"/>
              </a:rPr>
              <a:t>    and 80% of the cases are mild cases. </a:t>
            </a:r>
          </a:p>
          <a:p>
            <a:pPr marL="457200" indent="-457200" algn="l">
              <a:spcBef>
                <a:spcPts val="600"/>
              </a:spcBef>
              <a:spcAft>
                <a:spcPts val="600"/>
              </a:spcAft>
              <a:buFont typeface="Arial" panose="020B0604020202020204" pitchFamily="34" charset="0"/>
              <a:buChar char="•"/>
            </a:pPr>
            <a:r>
              <a:rPr lang="en-US" sz="4000" b="0" dirty="0">
                <a:solidFill>
                  <a:schemeClr val="bg1"/>
                </a:solidFill>
                <a:latin typeface="Arial" panose="020B0604020202020204" pitchFamily="34" charset="0"/>
                <a:cs typeface="Arial" panose="020B0604020202020204" pitchFamily="34" charset="0"/>
              </a:rPr>
              <a:t>Ask people to stay away from watching negative things on the TV and </a:t>
            </a:r>
          </a:p>
          <a:p>
            <a:pPr algn="l">
              <a:spcBef>
                <a:spcPts val="600"/>
              </a:spcBef>
              <a:spcAft>
                <a:spcPts val="600"/>
              </a:spcAft>
            </a:pPr>
            <a:r>
              <a:rPr lang="en-US" sz="4000" b="0" dirty="0">
                <a:solidFill>
                  <a:schemeClr val="bg1"/>
                </a:solidFill>
                <a:latin typeface="Arial" panose="020B0604020202020204" pitchFamily="34" charset="0"/>
                <a:cs typeface="Arial" panose="020B0604020202020204" pitchFamily="34" charset="0"/>
              </a:rPr>
              <a:t>   also fake news </a:t>
            </a:r>
          </a:p>
          <a:p>
            <a:pPr marL="457200" indent="-457200" algn="l">
              <a:spcBef>
                <a:spcPts val="600"/>
              </a:spcBef>
              <a:spcAft>
                <a:spcPts val="600"/>
              </a:spcAft>
              <a:buFont typeface="Arial" panose="020B0604020202020204" pitchFamily="34" charset="0"/>
              <a:buChar char="•"/>
            </a:pPr>
            <a:r>
              <a:rPr lang="en-US" sz="4000" b="0" dirty="0">
                <a:solidFill>
                  <a:schemeClr val="bg1"/>
                </a:solidFill>
                <a:latin typeface="Arial" panose="020B0604020202020204" pitchFamily="34" charset="0"/>
                <a:cs typeface="Arial" panose="020B0604020202020204" pitchFamily="34" charset="0"/>
              </a:rPr>
              <a:t>Help in giving hope and positive news to help people handle stress. Encourage the people to amplify positive news  through their groups</a:t>
            </a:r>
          </a:p>
          <a:p>
            <a:pPr marL="457200" lvl="0" indent="-457200" algn="l">
              <a:spcBef>
                <a:spcPts val="600"/>
              </a:spcBef>
              <a:spcAft>
                <a:spcPts val="600"/>
              </a:spcAft>
              <a:buFont typeface="Arial" panose="020B0604020202020204" pitchFamily="34" charset="0"/>
              <a:buChar char="•"/>
            </a:pPr>
            <a:r>
              <a:rPr lang="en-US" sz="4000" b="0" dirty="0">
                <a:solidFill>
                  <a:schemeClr val="bg1"/>
                </a:solidFill>
                <a:latin typeface="Arial" panose="020B0604020202020204" pitchFamily="34" charset="0"/>
                <a:cs typeface="Arial" panose="020B0604020202020204" pitchFamily="34" charset="0"/>
              </a:rPr>
              <a:t>Publicly, use terms like people who have COVID-19 instead of “COVID-19 cases” or “victims”. Similarly, use terms like people who may have COVID-19 instead of “suspected cases” </a:t>
            </a:r>
          </a:p>
          <a:p>
            <a:pPr marL="0" marR="0" indent="0" algn="ctr" defTabSz="825500" rtl="0" fontAlgn="auto" latinLnBrk="0" hangingPunct="0">
              <a:lnSpc>
                <a:spcPct val="100000"/>
              </a:lnSpc>
              <a:spcBef>
                <a:spcPts val="600"/>
              </a:spcBef>
              <a:spcAft>
                <a:spcPts val="600"/>
              </a:spcAft>
              <a:buClrTx/>
              <a:buSzTx/>
              <a:buFontTx/>
              <a:buNone/>
              <a:tabLst/>
            </a:pPr>
            <a:endParaRPr kumimoji="0" lang="en-US" sz="3200" b="1" i="0" u="none" strike="noStrike" cap="none" spc="0" normalizeH="0" baseline="0" dirty="0">
              <a:ln>
                <a:noFill/>
              </a:ln>
              <a:solidFill>
                <a:schemeClr val="bg1"/>
              </a:solidFill>
              <a:effectLst/>
              <a:uFillTx/>
              <a:latin typeface="Gill Sans"/>
              <a:ea typeface="Gill Sans"/>
              <a:cs typeface="Gill Sans"/>
              <a:sym typeface="Gill Sans"/>
            </a:endParaRPr>
          </a:p>
        </p:txBody>
      </p:sp>
      <p:pic>
        <p:nvPicPr>
          <p:cNvPr id="8" name="Picture 7">
            <a:extLst>
              <a:ext uri="{FF2B5EF4-FFF2-40B4-BE49-F238E27FC236}">
                <a16:creationId xmlns:a16="http://schemas.microsoft.com/office/drawing/2014/main" id="{65B7DED8-C090-8746-BC56-F8D480443B35}"/>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9" name="Picture 8">
            <a:extLst>
              <a:ext uri="{FF2B5EF4-FFF2-40B4-BE49-F238E27FC236}">
                <a16:creationId xmlns:a16="http://schemas.microsoft.com/office/drawing/2014/main" id="{B48E579D-F9AE-E24A-8419-D93A131F23A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2924937311"/>
      </p:ext>
    </p:extLst>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3815255"/>
            <a:ext cx="22217386" cy="810347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4956297"/>
            <a:ext cx="20749846" cy="5629910"/>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Stigma is there because COVID-19 is new and unknown</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It results in people hiding their problems, keeping away from health services and preventing them from adopting safe practices</a:t>
            </a:r>
          </a:p>
          <a:p>
            <a:pPr marL="742950" indent="-742950" algn="l" defTabSz="1828800" hangingPunct="1">
              <a:buFont typeface="+mj-lt"/>
              <a:buAutoNum type="arabicPeriod"/>
            </a:pPr>
            <a:r>
              <a:rPr lang="en-US" sz="5400" b="0" kern="1200" dirty="0">
                <a:solidFill>
                  <a:schemeClr val="tx1"/>
                </a:solidFill>
                <a:latin typeface="Arial" panose="020B0604020202020204" pitchFamily="34" charset="0"/>
                <a:cs typeface="Arial" panose="020B0604020202020204" pitchFamily="34" charset="0"/>
              </a:rPr>
              <a:t>CSO / CBO teams can help people by roping in community networks and influencers to tackle stigma</a:t>
            </a:r>
          </a:p>
        </p:txBody>
      </p:sp>
      <p:pic>
        <p:nvPicPr>
          <p:cNvPr id="7" name="Picture 6">
            <a:extLst>
              <a:ext uri="{FF2B5EF4-FFF2-40B4-BE49-F238E27FC236}">
                <a16:creationId xmlns:a16="http://schemas.microsoft.com/office/drawing/2014/main" id="{4033103F-1CC8-074E-9CEC-7E9B3500EDD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C36E3464-BE4D-9D4E-82C0-168F47CBE6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63760223"/>
      </p:ext>
    </p:extLst>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1" name="Rounded Rectangle"/>
          <p:cNvSpPr/>
          <p:nvPr/>
        </p:nvSpPr>
        <p:spPr>
          <a:xfrm>
            <a:off x="6210375" y="9768391"/>
            <a:ext cx="5855090" cy="2106706"/>
          </a:xfrm>
          <a:prstGeom prst="roundRect">
            <a:avLst>
              <a:gd name="adj" fmla="val 9043"/>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02" name="Arrow 10"/>
          <p:cNvSpPr/>
          <p:nvPr/>
        </p:nvSpPr>
        <p:spPr>
          <a:xfrm rot="5400000">
            <a:off x="8794546" y="8768954"/>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03" name="HOW TO…"/>
          <p:cNvSpPr txBox="1"/>
          <p:nvPr/>
        </p:nvSpPr>
        <p:spPr>
          <a:xfrm>
            <a:off x="7011439" y="10207753"/>
            <a:ext cx="4252963" cy="1227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t>HOW TO</a:t>
            </a:r>
            <a:endParaRPr>
              <a:solidFill>
                <a:srgbClr val="FFFFFF"/>
              </a:solidFill>
            </a:endParaRPr>
          </a:p>
          <a:p>
            <a:pPr>
              <a:defRPr sz="4000"/>
            </a:pPr>
            <a:r>
              <a:t>COMMUNICATE?</a:t>
            </a:r>
          </a:p>
        </p:txBody>
      </p:sp>
      <p:pic>
        <p:nvPicPr>
          <p:cNvPr id="1004"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920181" y="5732946"/>
            <a:ext cx="4435500" cy="2784542"/>
          </a:xfrm>
          <a:prstGeom prst="rect">
            <a:avLst/>
          </a:prstGeom>
          <a:ln w="12700">
            <a:miter lim="400000"/>
          </a:ln>
        </p:spPr>
      </p:pic>
      <p:sp>
        <p:nvSpPr>
          <p:cNvPr id="1005" name="Rounded Rectangle"/>
          <p:cNvSpPr/>
          <p:nvPr/>
        </p:nvSpPr>
        <p:spPr>
          <a:xfrm>
            <a:off x="12318534" y="9784583"/>
            <a:ext cx="5855090" cy="2106704"/>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06" name="Arrow 10"/>
          <p:cNvSpPr/>
          <p:nvPr/>
        </p:nvSpPr>
        <p:spPr>
          <a:xfrm rot="5400000">
            <a:off x="14902707" y="8737969"/>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07" name="MASK…"/>
          <p:cNvSpPr txBox="1"/>
          <p:nvPr/>
        </p:nvSpPr>
        <p:spPr>
          <a:xfrm>
            <a:off x="13198297" y="10207754"/>
            <a:ext cx="3811191" cy="12279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t>MASK</a:t>
            </a:r>
          </a:p>
          <a:p>
            <a:pPr>
              <a:defRPr sz="4000"/>
            </a:pPr>
            <a:r>
              <a:t>MANAGEMENT</a:t>
            </a:r>
          </a:p>
        </p:txBody>
      </p:sp>
      <p:pic>
        <p:nvPicPr>
          <p:cNvPr id="1008" name="Image" descr="Image"/>
          <p:cNvPicPr>
            <a:picLocks noChangeAspect="1"/>
          </p:cNvPicPr>
          <p:nvPr/>
        </p:nvPicPr>
        <p:blipFill>
          <a:blip r:embed="rId4"/>
          <a:stretch>
            <a:fillRect/>
          </a:stretch>
        </p:blipFill>
        <p:spPr>
          <a:xfrm>
            <a:off x="14231647" y="5678534"/>
            <a:ext cx="2645516" cy="2789324"/>
          </a:xfrm>
          <a:prstGeom prst="rect">
            <a:avLst/>
          </a:prstGeom>
          <a:ln w="12700">
            <a:miter lim="400000"/>
          </a:ln>
        </p:spPr>
      </p:pic>
      <p:sp>
        <p:nvSpPr>
          <p:cNvPr id="1009" name="Rounded Rectangle"/>
          <p:cNvSpPr/>
          <p:nvPr/>
        </p:nvSpPr>
        <p:spPr>
          <a:xfrm>
            <a:off x="18426695" y="9768392"/>
            <a:ext cx="5855090" cy="2106706"/>
          </a:xfrm>
          <a:prstGeom prst="roundRect">
            <a:avLst>
              <a:gd name="adj" fmla="val 9043"/>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10" name="Arrow 10"/>
          <p:cNvSpPr/>
          <p:nvPr/>
        </p:nvSpPr>
        <p:spPr>
          <a:xfrm rot="5400000">
            <a:off x="21010868" y="8737969"/>
            <a:ext cx="686745"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11" name="PRECAUTIONS"/>
          <p:cNvSpPr txBox="1"/>
          <p:nvPr/>
        </p:nvSpPr>
        <p:spPr>
          <a:xfrm>
            <a:off x="19448395" y="10493504"/>
            <a:ext cx="3811688" cy="65648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lvl1pPr>
              <a:defRPr sz="4000"/>
            </a:lvl1pPr>
          </a:lstStyle>
          <a:p>
            <a:r>
              <a:t>PRECAUTIONS</a:t>
            </a:r>
          </a:p>
        </p:txBody>
      </p:sp>
      <p:pic>
        <p:nvPicPr>
          <p:cNvPr id="1012" name="Image" descr="Image"/>
          <p:cNvPicPr>
            <a:picLocks noChangeAspect="1"/>
          </p:cNvPicPr>
          <p:nvPr/>
        </p:nvPicPr>
        <p:blipFill>
          <a:blip r:embed="rId5"/>
          <a:stretch>
            <a:fillRect/>
          </a:stretch>
        </p:blipFill>
        <p:spPr>
          <a:xfrm>
            <a:off x="19954633" y="5703474"/>
            <a:ext cx="2799213" cy="2739446"/>
          </a:xfrm>
          <a:prstGeom prst="rect">
            <a:avLst/>
          </a:prstGeom>
          <a:ln w="12700">
            <a:miter lim="400000"/>
          </a:ln>
        </p:spPr>
      </p:pic>
      <p:sp>
        <p:nvSpPr>
          <p:cNvPr id="1013" name="Rounded Rectangle"/>
          <p:cNvSpPr/>
          <p:nvPr/>
        </p:nvSpPr>
        <p:spPr>
          <a:xfrm>
            <a:off x="102216" y="9784583"/>
            <a:ext cx="5855090" cy="2106705"/>
          </a:xfrm>
          <a:prstGeom prst="roundRect">
            <a:avLst>
              <a:gd name="adj" fmla="val 9043"/>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14" name="Arrow 10"/>
          <p:cNvSpPr/>
          <p:nvPr/>
        </p:nvSpPr>
        <p:spPr>
          <a:xfrm rot="5400000">
            <a:off x="2686389" y="8737968"/>
            <a:ext cx="686744" cy="558462"/>
          </a:xfrm>
          <a:custGeom>
            <a:avLst/>
            <a:gdLst/>
            <a:ahLst/>
            <a:cxnLst>
              <a:cxn ang="0">
                <a:pos x="wd2" y="hd2"/>
              </a:cxn>
              <a:cxn ang="5400000">
                <a:pos x="wd2" y="hd2"/>
              </a:cxn>
              <a:cxn ang="10800000">
                <a:pos x="wd2" y="hd2"/>
              </a:cxn>
              <a:cxn ang="16200000">
                <a:pos x="wd2" y="hd2"/>
              </a:cxn>
            </a:cxnLst>
            <a:rect l="0" t="0" r="r" b="b"/>
            <a:pathLst>
              <a:path w="21600" h="21600" extrusionOk="0">
                <a:moveTo>
                  <a:pt x="9745" y="0"/>
                </a:moveTo>
                <a:lnTo>
                  <a:pt x="7428" y="3887"/>
                </a:lnTo>
                <a:lnTo>
                  <a:pt x="12357" y="8319"/>
                </a:lnTo>
                <a:lnTo>
                  <a:pt x="0" y="8319"/>
                </a:lnTo>
                <a:lnTo>
                  <a:pt x="0" y="13287"/>
                </a:lnTo>
                <a:lnTo>
                  <a:pt x="12286" y="13287"/>
                </a:lnTo>
                <a:lnTo>
                  <a:pt x="7418" y="17725"/>
                </a:lnTo>
                <a:lnTo>
                  <a:pt x="9755" y="21600"/>
                </a:lnTo>
                <a:lnTo>
                  <a:pt x="21600" y="10803"/>
                </a:lnTo>
                <a:lnTo>
                  <a:pt x="9745" y="0"/>
                </a:lnTo>
                <a:close/>
              </a:path>
            </a:pathLst>
          </a:custGeom>
          <a:solidFill>
            <a:srgbClr val="000000"/>
          </a:solidFill>
          <a:ln w="12700">
            <a:miter lim="400000"/>
          </a:ln>
        </p:spPr>
        <p:txBody>
          <a:bodyPr lIns="0" tIns="0" rIns="0" bIns="0" anchor="ctr"/>
          <a:lstStyle/>
          <a:p>
            <a:pPr>
              <a:defRPr sz="3200" b="0">
                <a:solidFill>
                  <a:srgbClr val="FFFFFF"/>
                </a:solidFill>
              </a:defRPr>
            </a:pPr>
            <a:endParaRPr/>
          </a:p>
        </p:txBody>
      </p:sp>
      <p:sp>
        <p:nvSpPr>
          <p:cNvPr id="1015" name="WHAT TO…"/>
          <p:cNvSpPr txBox="1"/>
          <p:nvPr/>
        </p:nvSpPr>
        <p:spPr>
          <a:xfrm>
            <a:off x="1058432" y="10207755"/>
            <a:ext cx="3942656" cy="122798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4000"/>
            </a:pPr>
            <a:r>
              <a:rPr dirty="0"/>
              <a:t>WHAT TO</a:t>
            </a:r>
          </a:p>
          <a:p>
            <a:pPr>
              <a:defRPr sz="4000"/>
            </a:pPr>
            <a:r>
              <a:rPr dirty="0"/>
              <a:t>COMMUNICATE</a:t>
            </a:r>
          </a:p>
        </p:txBody>
      </p:sp>
      <p:pic>
        <p:nvPicPr>
          <p:cNvPr id="1016" name="Image" descr="Image"/>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932066" y="5744454"/>
            <a:ext cx="4195390" cy="2732813"/>
          </a:xfrm>
          <a:prstGeom prst="rect">
            <a:avLst/>
          </a:prstGeom>
          <a:ln w="12700">
            <a:miter lim="400000"/>
          </a:ln>
        </p:spPr>
      </p:pic>
      <p:grpSp>
        <p:nvGrpSpPr>
          <p:cNvPr id="1023" name="Group"/>
          <p:cNvGrpSpPr/>
          <p:nvPr/>
        </p:nvGrpSpPr>
        <p:grpSpPr>
          <a:xfrm>
            <a:off x="0" y="863354"/>
            <a:ext cx="24434803" cy="3618689"/>
            <a:chOff x="0" y="1531359"/>
            <a:chExt cx="24434802" cy="3618688"/>
          </a:xfrm>
        </p:grpSpPr>
        <p:sp>
          <p:nvSpPr>
            <p:cNvPr id="1020" name="Rectangle"/>
            <p:cNvSpPr/>
            <p:nvPr/>
          </p:nvSpPr>
          <p:spPr>
            <a:xfrm>
              <a:off x="0" y="1531359"/>
              <a:ext cx="24434802" cy="3618688"/>
            </a:xfrm>
            <a:prstGeom prst="rect">
              <a:avLst/>
            </a:prstGeom>
            <a:solidFill>
              <a:srgbClr val="002060"/>
            </a:solidFill>
            <a:ln w="12700" cap="flat">
              <a:noFill/>
              <a:miter lim="400000"/>
            </a:ln>
            <a:effectLst/>
          </p:spPr>
          <p:txBody>
            <a:bodyPr wrap="square" lIns="0" tIns="0" rIns="0" bIns="0" numCol="1" anchor="ctr">
              <a:noAutofit/>
            </a:bodyPr>
            <a:lstStyle/>
            <a:p>
              <a:pPr>
                <a:defRPr sz="4400" b="0">
                  <a:solidFill>
                    <a:srgbClr val="FFFFFF"/>
                  </a:solidFill>
                </a:defRPr>
              </a:pPr>
              <a:endParaRPr/>
            </a:p>
          </p:txBody>
        </p:sp>
        <p:sp>
          <p:nvSpPr>
            <p:cNvPr id="1021" name="SESSION 1"/>
            <p:cNvSpPr txBox="1"/>
            <p:nvPr/>
          </p:nvSpPr>
          <p:spPr>
            <a:xfrm>
              <a:off x="8990555" y="1754285"/>
              <a:ext cx="6453690" cy="164147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sz="8800" dirty="0">
                  <a:solidFill>
                    <a:schemeClr val="bg1"/>
                  </a:solidFill>
                </a:rPr>
                <a:t>SESSION</a:t>
              </a:r>
              <a:r>
                <a:rPr dirty="0">
                  <a:solidFill>
                    <a:schemeClr val="bg1"/>
                  </a:solidFill>
                </a:rPr>
                <a:t> 6</a:t>
              </a:r>
            </a:p>
          </p:txBody>
        </p:sp>
        <p:sp>
          <p:nvSpPr>
            <p:cNvPr id="1022" name="COMMUNICATION AND PERSONAL SAFETY"/>
            <p:cNvSpPr txBox="1"/>
            <p:nvPr/>
          </p:nvSpPr>
          <p:spPr>
            <a:xfrm>
              <a:off x="5468757" y="3572235"/>
              <a:ext cx="13497284" cy="7797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400">
                  <a:solidFill>
                    <a:srgbClr val="002135"/>
                  </a:solidFill>
                </a:defRPr>
              </a:lvl1pPr>
            </a:lstStyle>
            <a:p>
              <a:r>
                <a:rPr dirty="0">
                  <a:solidFill>
                    <a:schemeClr val="bg1"/>
                  </a:solidFill>
                </a:rPr>
                <a:t>COMMUNICATION AND PERSONAL SAFETY</a:t>
              </a:r>
            </a:p>
          </p:txBody>
        </p:sp>
      </p:grpSp>
      <p:pic>
        <p:nvPicPr>
          <p:cNvPr id="22" name="Picture 21">
            <a:extLst>
              <a:ext uri="{FF2B5EF4-FFF2-40B4-BE49-F238E27FC236}">
                <a16:creationId xmlns:a16="http://schemas.microsoft.com/office/drawing/2014/main" id="{53F38D57-797D-2E4E-B30C-CD523016839D}"/>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6E44ACFF-295D-1D42-B286-2E35F2EB00B0}"/>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947324576"/>
      </p:ext>
    </p:extLst>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 name="Rounded Rectangle"/>
          <p:cNvSpPr/>
          <p:nvPr/>
        </p:nvSpPr>
        <p:spPr>
          <a:xfrm>
            <a:off x="1482086" y="3100613"/>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35" name="HAND…"/>
          <p:cNvSpPr txBox="1"/>
          <p:nvPr/>
        </p:nvSpPr>
        <p:spPr>
          <a:xfrm>
            <a:off x="1503122" y="3352107"/>
            <a:ext cx="5385163" cy="1025922"/>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spAutoFit/>
          </a:bodyPr>
          <a:lstStyle>
            <a:lvl1pPr>
              <a:defRPr cap="all"/>
            </a:lvl1pPr>
          </a:lstStyle>
          <a:p>
            <a:r>
              <a:rPr dirty="0"/>
              <a:t>HAND</a:t>
            </a:r>
            <a:r>
              <a:rPr lang="en-US" dirty="0"/>
              <a:t> and Respiratory</a:t>
            </a:r>
            <a:r>
              <a:rPr dirty="0"/>
              <a:t> HYGIENE</a:t>
            </a:r>
          </a:p>
        </p:txBody>
      </p:sp>
      <p:sp>
        <p:nvSpPr>
          <p:cNvPr id="1037" name="Rounded Rectangle"/>
          <p:cNvSpPr/>
          <p:nvPr/>
        </p:nvSpPr>
        <p:spPr>
          <a:xfrm>
            <a:off x="1503122" y="6824549"/>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39" name="Rounded Rectangle"/>
          <p:cNvSpPr/>
          <p:nvPr/>
        </p:nvSpPr>
        <p:spPr>
          <a:xfrm>
            <a:off x="1482085" y="4881019"/>
            <a:ext cx="5321537" cy="1528911"/>
          </a:xfrm>
          <a:prstGeom prst="roundRect">
            <a:avLst>
              <a:gd name="adj" fmla="val 16665"/>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40" name="HAND…"/>
          <p:cNvSpPr txBox="1"/>
          <p:nvPr/>
        </p:nvSpPr>
        <p:spPr>
          <a:xfrm>
            <a:off x="4842397" y="5169104"/>
            <a:ext cx="3347013" cy="56425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endParaRPr dirty="0"/>
          </a:p>
        </p:txBody>
      </p:sp>
      <p:sp>
        <p:nvSpPr>
          <p:cNvPr id="1042" name="Rounded Rectangle"/>
          <p:cNvSpPr/>
          <p:nvPr/>
        </p:nvSpPr>
        <p:spPr>
          <a:xfrm>
            <a:off x="1519818" y="8614497"/>
            <a:ext cx="5321537" cy="1528911"/>
          </a:xfrm>
          <a:prstGeom prst="roundRect">
            <a:avLst>
              <a:gd name="adj" fmla="val 1666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43" name="HAND…"/>
          <p:cNvSpPr txBox="1"/>
          <p:nvPr/>
        </p:nvSpPr>
        <p:spPr>
          <a:xfrm>
            <a:off x="2074049" y="7043429"/>
            <a:ext cx="4441854" cy="1025922"/>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50800" tIns="50800" rIns="50800" bIns="50800">
            <a:spAutoFit/>
          </a:bodyPr>
          <a:lstStyle>
            <a:lvl1pPr>
              <a:defRPr cap="all"/>
            </a:lvl1pPr>
          </a:lstStyle>
          <a:p>
            <a:r>
              <a:rPr dirty="0"/>
              <a:t>Home Care </a:t>
            </a:r>
            <a:r>
              <a:rPr lang="en-US" dirty="0"/>
              <a:t>&amp; </a:t>
            </a:r>
            <a:r>
              <a:rPr dirty="0"/>
              <a:t>Home Quarantine </a:t>
            </a:r>
          </a:p>
        </p:txBody>
      </p:sp>
      <p:grpSp>
        <p:nvGrpSpPr>
          <p:cNvPr id="2" name="Group 1"/>
          <p:cNvGrpSpPr/>
          <p:nvPr/>
        </p:nvGrpSpPr>
        <p:grpSpPr>
          <a:xfrm>
            <a:off x="7194289" y="2992001"/>
            <a:ext cx="2749503" cy="8831312"/>
            <a:chOff x="10817160" y="2953486"/>
            <a:chExt cx="2749503" cy="8831312"/>
          </a:xfrm>
        </p:grpSpPr>
        <p:pic>
          <p:nvPicPr>
            <p:cNvPr id="1036"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817335" y="2953486"/>
              <a:ext cx="2749328" cy="2749328"/>
            </a:xfrm>
            <a:prstGeom prst="rect">
              <a:avLst/>
            </a:prstGeom>
            <a:ln w="12700">
              <a:miter lim="400000"/>
            </a:ln>
          </p:spPr>
        </p:pic>
        <p:pic>
          <p:nvPicPr>
            <p:cNvPr id="1041" name="Image" descr="Image"/>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1183910" y="5994385"/>
              <a:ext cx="2016180" cy="2749334"/>
            </a:xfrm>
            <a:prstGeom prst="rect">
              <a:avLst/>
            </a:prstGeom>
            <a:ln w="12700">
              <a:miter lim="400000"/>
            </a:ln>
          </p:spPr>
        </p:pic>
        <p:pic>
          <p:nvPicPr>
            <p:cNvPr id="1044" name="Image" descr="Image"/>
            <p:cNvPicPr>
              <a:picLocks noChangeAspect="1"/>
            </p:cNvPicPr>
            <p:nvPr/>
          </p:nvPicPr>
          <p:blipFill>
            <a:blip r:embed="rId5"/>
            <a:stretch>
              <a:fillRect/>
            </a:stretch>
          </p:blipFill>
          <p:spPr>
            <a:xfrm>
              <a:off x="10817160" y="9035464"/>
              <a:ext cx="2749329" cy="2749334"/>
            </a:xfrm>
            <a:prstGeom prst="rect">
              <a:avLst/>
            </a:prstGeom>
            <a:ln w="12700">
              <a:miter lim="400000"/>
            </a:ln>
          </p:spPr>
        </p:pic>
      </p:grpSp>
      <p:sp>
        <p:nvSpPr>
          <p:cNvPr id="1045" name="Rounded Rectangle"/>
          <p:cNvSpPr/>
          <p:nvPr/>
        </p:nvSpPr>
        <p:spPr>
          <a:xfrm>
            <a:off x="1541451" y="10328488"/>
            <a:ext cx="5321537" cy="1528910"/>
          </a:xfrm>
          <a:prstGeom prst="roundRect">
            <a:avLst>
              <a:gd name="adj" fmla="val 16665"/>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46" name="HAND…"/>
          <p:cNvSpPr txBox="1"/>
          <p:nvPr/>
        </p:nvSpPr>
        <p:spPr>
          <a:xfrm>
            <a:off x="2386371" y="10492096"/>
            <a:ext cx="345459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en-US" dirty="0"/>
              <a:t>Health and Nutrition </a:t>
            </a:r>
            <a:endParaRPr dirty="0"/>
          </a:p>
        </p:txBody>
      </p:sp>
      <p:sp>
        <p:nvSpPr>
          <p:cNvPr id="1047" name="Rounded Rectangle"/>
          <p:cNvSpPr/>
          <p:nvPr/>
        </p:nvSpPr>
        <p:spPr>
          <a:xfrm>
            <a:off x="10701035" y="2907162"/>
            <a:ext cx="5768455" cy="8899481"/>
          </a:xfrm>
          <a:prstGeom prst="roundRect">
            <a:avLst>
              <a:gd name="adj" fmla="val 16665"/>
            </a:avLst>
          </a:prstGeom>
          <a:ln/>
        </p:spPr>
        <p:style>
          <a:lnRef idx="1">
            <a:schemeClr val="dk1"/>
          </a:lnRef>
          <a:fillRef idx="2">
            <a:schemeClr val="dk1"/>
          </a:fillRef>
          <a:effectRef idx="1">
            <a:schemeClr val="dk1"/>
          </a:effectRef>
          <a:fontRef idx="minor">
            <a:schemeClr val="dk1"/>
          </a:fontRef>
        </p:style>
        <p:txBody>
          <a:bodyPr lIns="0" tIns="0" rIns="0" bIns="0" anchor="ctr"/>
          <a:lstStyle/>
          <a:p>
            <a:pPr marL="342900" indent="-342900" algn="l">
              <a:buSzPct val="100000"/>
              <a:buFont typeface="Arial"/>
              <a:buChar char="•"/>
              <a:tabLst>
                <a:tab pos="457200" algn="l"/>
              </a:tabLst>
              <a:defRPr sz="4000" b="0"/>
            </a:pPr>
            <a:r>
              <a:rPr lang="en-IN"/>
              <a:t>Share mobisodes</a:t>
            </a:r>
            <a:endParaRPr lang="en-IN" sz="1400"/>
          </a:p>
          <a:p>
            <a:pPr marL="342900" indent="-342900" algn="l">
              <a:buSzPct val="100000"/>
              <a:buFont typeface="Arial"/>
              <a:buChar char="•"/>
              <a:tabLst>
                <a:tab pos="457200" algn="l"/>
              </a:tabLst>
              <a:defRPr sz="4000" b="0"/>
            </a:pPr>
            <a:r>
              <a:rPr lang="en-IN"/>
              <a:t>Display IEC materials at appropriate places</a:t>
            </a:r>
            <a:endParaRPr lang="en-IN" sz="1400"/>
          </a:p>
          <a:p>
            <a:pPr marL="342900" indent="-342900" algn="l">
              <a:buSzPct val="100000"/>
              <a:buFont typeface="Arial"/>
              <a:buChar char="•"/>
              <a:tabLst>
                <a:tab pos="457200" algn="l"/>
              </a:tabLst>
              <a:defRPr sz="4000" b="0"/>
            </a:pPr>
            <a:r>
              <a:rPr lang="en-IN"/>
              <a:t>Use essential services (like garbage collection vans, milk supply, etc.) For miking</a:t>
            </a:r>
            <a:endParaRPr lang="en-IN" sz="1400"/>
          </a:p>
          <a:p>
            <a:pPr marL="342900" indent="-342900" algn="l">
              <a:buSzPct val="100000"/>
              <a:buFont typeface="Arial"/>
              <a:buChar char="•"/>
              <a:tabLst>
                <a:tab pos="457200" algn="l"/>
              </a:tabLst>
              <a:defRPr sz="4000" b="0"/>
            </a:pPr>
            <a:r>
              <a:rPr lang="en-IN"/>
              <a:t>Share WhatsApp messages on groups</a:t>
            </a:r>
            <a:endParaRPr lang="en-IN" sz="1400"/>
          </a:p>
          <a:p>
            <a:pPr marL="342900" indent="-342900" algn="l">
              <a:buSzPct val="100000"/>
              <a:buFont typeface="Arial"/>
              <a:buChar char="•"/>
              <a:tabLst>
                <a:tab pos="457200" algn="l"/>
              </a:tabLst>
              <a:defRPr sz="4000" b="0"/>
            </a:pPr>
            <a:r>
              <a:rPr lang="en-IN"/>
              <a:t>Use pocket book for giving key messages</a:t>
            </a:r>
            <a:endParaRPr lang="en-IN" dirty="0"/>
          </a:p>
        </p:txBody>
      </p:sp>
      <p:grpSp>
        <p:nvGrpSpPr>
          <p:cNvPr id="1054" name="Group"/>
          <p:cNvGrpSpPr/>
          <p:nvPr/>
        </p:nvGrpSpPr>
        <p:grpSpPr>
          <a:xfrm>
            <a:off x="1242646" y="347323"/>
            <a:ext cx="22031308" cy="1528911"/>
            <a:chOff x="132599" y="26723"/>
            <a:chExt cx="22031307" cy="1528909"/>
          </a:xfrm>
        </p:grpSpPr>
        <p:sp>
          <p:nvSpPr>
            <p:cNvPr id="1052" name="Rounded Rectangle"/>
            <p:cNvSpPr/>
            <p:nvPr/>
          </p:nvSpPr>
          <p:spPr>
            <a:xfrm>
              <a:off x="132599" y="26723"/>
              <a:ext cx="22031307" cy="1528909"/>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defRPr>
              </a:pPr>
              <a:endParaRPr/>
            </a:p>
          </p:txBody>
        </p:sp>
        <p:sp>
          <p:nvSpPr>
            <p:cNvPr id="1053" name="Rectangle 1"/>
            <p:cNvSpPr txBox="1"/>
            <p:nvPr/>
          </p:nvSpPr>
          <p:spPr>
            <a:xfrm>
              <a:off x="554630" y="452691"/>
              <a:ext cx="20674563" cy="788288"/>
            </a:xfrm>
            <a:prstGeom prst="rect">
              <a:avLst/>
            </a:prstGeom>
            <a:solidFill>
              <a:srgbClr val="002060"/>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sz="4400" dirty="0">
                  <a:solidFill>
                    <a:schemeClr val="bg1"/>
                  </a:solidFill>
                </a:rPr>
                <a:t>what to communicate </a:t>
              </a:r>
              <a:r>
                <a:rPr lang="en-US" sz="4400" dirty="0">
                  <a:solidFill>
                    <a:schemeClr val="bg1"/>
                  </a:solidFill>
                </a:rPr>
                <a:t>&amp; </a:t>
              </a:r>
              <a:r>
                <a:rPr sz="4400" dirty="0">
                  <a:solidFill>
                    <a:schemeClr val="bg1"/>
                  </a:solidFill>
                </a:rPr>
                <a:t>communication platforms</a:t>
              </a:r>
            </a:p>
          </p:txBody>
        </p:sp>
      </p:grpSp>
      <p:sp>
        <p:nvSpPr>
          <p:cNvPr id="1038" name="HAND…"/>
          <p:cNvSpPr txBox="1"/>
          <p:nvPr/>
        </p:nvSpPr>
        <p:spPr>
          <a:xfrm>
            <a:off x="2396133" y="5290241"/>
            <a:ext cx="4183398" cy="520936"/>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50800" tIns="50800" rIns="50800" bIns="50800">
            <a:spAutoFit/>
          </a:bodyPr>
          <a:lstStyle>
            <a:lvl1pPr>
              <a:defRPr cap="all"/>
            </a:lvl1pPr>
          </a:lstStyle>
          <a:p>
            <a:r>
              <a:rPr dirty="0"/>
              <a:t>Social Distancing</a:t>
            </a:r>
          </a:p>
        </p:txBody>
      </p:sp>
      <p:sp>
        <p:nvSpPr>
          <p:cNvPr id="24" name="HAND…">
            <a:extLst>
              <a:ext uri="{FF2B5EF4-FFF2-40B4-BE49-F238E27FC236}">
                <a16:creationId xmlns:a16="http://schemas.microsoft.com/office/drawing/2014/main" id="{84DDA44F-010A-CB45-A285-A88F61450DB8}"/>
              </a:ext>
            </a:extLst>
          </p:cNvPr>
          <p:cNvSpPr txBox="1"/>
          <p:nvPr/>
        </p:nvSpPr>
        <p:spPr>
          <a:xfrm>
            <a:off x="2396133" y="8889275"/>
            <a:ext cx="3454592" cy="10259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spAutoFit/>
          </a:bodyPr>
          <a:lstStyle/>
          <a:p>
            <a:pPr>
              <a:defRPr cap="all"/>
            </a:pPr>
            <a:r>
              <a:rPr lang="en-US" dirty="0"/>
              <a:t>Essential services</a:t>
            </a:r>
            <a:endParaRPr dirty="0"/>
          </a:p>
        </p:txBody>
      </p:sp>
      <p:sp>
        <p:nvSpPr>
          <p:cNvPr id="25" name="Rounded Rectangle"/>
          <p:cNvSpPr/>
          <p:nvPr/>
        </p:nvSpPr>
        <p:spPr>
          <a:xfrm>
            <a:off x="17593306" y="3078009"/>
            <a:ext cx="5569353" cy="8899481"/>
          </a:xfrm>
          <a:prstGeom prst="roundRect">
            <a:avLst>
              <a:gd name="adj" fmla="val 16665"/>
            </a:avLst>
          </a:prstGeom>
          <a:ln/>
        </p:spPr>
        <p:style>
          <a:lnRef idx="1">
            <a:schemeClr val="dk1"/>
          </a:lnRef>
          <a:fillRef idx="2">
            <a:schemeClr val="dk1"/>
          </a:fillRef>
          <a:effectRef idx="1">
            <a:schemeClr val="dk1"/>
          </a:effectRef>
          <a:fontRef idx="minor">
            <a:schemeClr val="dk1"/>
          </a:fontRef>
        </p:style>
        <p:txBody>
          <a:bodyPr lIns="0" tIns="0" rIns="0" bIns="0" anchor="ctr"/>
          <a:lstStyle/>
          <a:p>
            <a:pPr algn="l">
              <a:buSzPct val="100000"/>
              <a:tabLst>
                <a:tab pos="457200" algn="l"/>
              </a:tabLst>
              <a:defRPr sz="4000" b="0"/>
            </a:pPr>
            <a:r>
              <a:rPr lang="en-IN" dirty="0"/>
              <a:t>Digital Platforms</a:t>
            </a:r>
          </a:p>
          <a:p>
            <a:pPr marL="342900" indent="-342900" algn="l">
              <a:buSzPct val="100000"/>
              <a:buFont typeface="Arial"/>
              <a:buChar char="•"/>
              <a:tabLst>
                <a:tab pos="457200" algn="l"/>
              </a:tabLst>
              <a:defRPr sz="4000" b="0"/>
            </a:pPr>
            <a:r>
              <a:rPr lang="en-IN" dirty="0"/>
              <a:t>Mobile </a:t>
            </a:r>
            <a:r>
              <a:rPr lang="en-IN" dirty="0" err="1"/>
              <a:t>Kunji</a:t>
            </a:r>
            <a:endParaRPr lang="en-IN" dirty="0"/>
          </a:p>
          <a:p>
            <a:pPr marL="342900" indent="-342900" algn="l">
              <a:buSzPct val="100000"/>
              <a:buFont typeface="Arial"/>
              <a:buChar char="•"/>
              <a:tabLst>
                <a:tab pos="457200" algn="l"/>
              </a:tabLst>
              <a:defRPr sz="4000" b="0"/>
            </a:pPr>
            <a:r>
              <a:rPr lang="en-IN" dirty="0" err="1"/>
              <a:t>Ammaji</a:t>
            </a:r>
            <a:r>
              <a:rPr lang="en-IN" dirty="0"/>
              <a:t> </a:t>
            </a:r>
            <a:r>
              <a:rPr lang="en-IN" dirty="0" err="1"/>
              <a:t>Mobisodes</a:t>
            </a:r>
            <a:endParaRPr lang="en-IN" dirty="0"/>
          </a:p>
          <a:p>
            <a:pPr marL="342900" indent="-342900" algn="l">
              <a:buSzPct val="100000"/>
              <a:buFont typeface="Arial"/>
              <a:buChar char="•"/>
              <a:tabLst>
                <a:tab pos="457200" algn="l"/>
              </a:tabLst>
              <a:defRPr sz="4000" b="0"/>
            </a:pPr>
            <a:r>
              <a:rPr lang="en-IN" sz="4000" b="0" dirty="0">
                <a:hlinkClick r:id="rId6"/>
              </a:rPr>
              <a:t>www.newbornwhocc.org</a:t>
            </a:r>
            <a:endParaRPr lang="en-IN" sz="4000" b="0" dirty="0"/>
          </a:p>
          <a:p>
            <a:pPr marL="342900" indent="-342900" algn="l">
              <a:buSzPct val="100000"/>
              <a:buFont typeface="Arial"/>
              <a:buChar char="•"/>
              <a:tabLst>
                <a:tab pos="457200" algn="l"/>
              </a:tabLst>
              <a:defRPr sz="4000" b="0"/>
            </a:pPr>
            <a:r>
              <a:rPr lang="en-US" dirty="0">
                <a:hlinkClick r:id="rId7"/>
              </a:rPr>
              <a:t>http://www.unicefiec.org/ </a:t>
            </a:r>
            <a:endParaRPr lang="en-US" dirty="0"/>
          </a:p>
          <a:p>
            <a:pPr marL="342900" indent="-342900" algn="l">
              <a:buSzPct val="100000"/>
              <a:buFont typeface="Arial"/>
              <a:buChar char="•"/>
              <a:tabLst>
                <a:tab pos="457200" algn="l"/>
              </a:tabLst>
              <a:defRPr sz="4000" b="0"/>
            </a:pPr>
            <a:r>
              <a:rPr lang="en-US" dirty="0">
                <a:hlinkClick r:id="rId8"/>
              </a:rPr>
              <a:t>https://www.mohfw.gov.in/</a:t>
            </a:r>
            <a:endParaRPr lang="en-IN" dirty="0"/>
          </a:p>
        </p:txBody>
      </p:sp>
      <p:pic>
        <p:nvPicPr>
          <p:cNvPr id="22" name="Picture 21">
            <a:extLst>
              <a:ext uri="{FF2B5EF4-FFF2-40B4-BE49-F238E27FC236}">
                <a16:creationId xmlns:a16="http://schemas.microsoft.com/office/drawing/2014/main" id="{4808D2A6-3BE9-274F-B3FB-BA07F6A1C7D7}"/>
              </a:ext>
            </a:extLst>
          </p:cNvPr>
          <p:cNvPicPr>
            <a:picLocks noChangeAspect="1"/>
          </p:cNvPicPr>
          <p:nvPr/>
        </p:nvPicPr>
        <p:blipFill>
          <a:blip r:embed="rId9" cstate="email">
            <a:extLst>
              <a:ext uri="{BEBA8EAE-BF5A-486C-A8C5-ECC9F3942E4B}">
                <a14:imgProps xmlns:a14="http://schemas.microsoft.com/office/drawing/2010/main">
                  <a14:imgLayer r:embed="rId10">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3" name="Picture 22">
            <a:extLst>
              <a:ext uri="{FF2B5EF4-FFF2-40B4-BE49-F238E27FC236}">
                <a16:creationId xmlns:a16="http://schemas.microsoft.com/office/drawing/2014/main" id="{599116A2-A792-A54D-BFBF-44EBDDC1E210}"/>
              </a:ext>
            </a:extLst>
          </p:cNvPr>
          <p:cNvPicPr>
            <a:picLocks noChangeAspect="1"/>
          </p:cNvPicPr>
          <p:nvPr/>
        </p:nvPicPr>
        <p:blipFill>
          <a:blip r:embed="rId11"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274744977"/>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20" name="Group"/>
          <p:cNvGrpSpPr/>
          <p:nvPr/>
        </p:nvGrpSpPr>
        <p:grpSpPr>
          <a:xfrm>
            <a:off x="1083308" y="359990"/>
            <a:ext cx="22217385" cy="1297968"/>
            <a:chOff x="0" y="0"/>
            <a:chExt cx="22217384" cy="1297966"/>
          </a:xfrm>
          <a:solidFill>
            <a:srgbClr val="002060"/>
          </a:solidFill>
        </p:grpSpPr>
        <p:sp>
          <p:nvSpPr>
            <p:cNvPr id="218" name="Rounded Rectangle"/>
            <p:cNvSpPr/>
            <p:nvPr/>
          </p:nvSpPr>
          <p:spPr>
            <a:xfrm>
              <a:off x="0" y="0"/>
              <a:ext cx="22217384" cy="1297966"/>
            </a:xfrm>
            <a:prstGeom prst="roundRect">
              <a:avLst>
                <a:gd name="adj" fmla="val 14677"/>
              </a:avLst>
            </a:prstGeom>
            <a:grp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219" name="WHAT ARE WE GOING TO LEARN?"/>
            <p:cNvSpPr txBox="1"/>
            <p:nvPr/>
          </p:nvSpPr>
          <p:spPr>
            <a:xfrm>
              <a:off x="6961728" y="212966"/>
              <a:ext cx="8293937" cy="872033"/>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b="0" dirty="0">
                  <a:solidFill>
                    <a:schemeClr val="bg1"/>
                  </a:solidFill>
                  <a:latin typeface="Arial" panose="020B0604020202020204" pitchFamily="34" charset="0"/>
                  <a:cs typeface="Arial" panose="020B0604020202020204" pitchFamily="34" charset="0"/>
                </a:rPr>
                <a:t>ROLE OF </a:t>
              </a:r>
              <a:r>
                <a:rPr lang="en-IN" b="0" dirty="0">
                  <a:solidFill>
                    <a:schemeClr val="bg1"/>
                  </a:solidFill>
                  <a:latin typeface="Arial" panose="020B0604020202020204" pitchFamily="34" charset="0"/>
                  <a:cs typeface="Arial" panose="020B0604020202020204" pitchFamily="34" charset="0"/>
                </a:rPr>
                <a:t>CSO in COVID-19</a:t>
              </a:r>
              <a:endParaRPr b="0" dirty="0">
                <a:solidFill>
                  <a:schemeClr val="bg1"/>
                </a:solidFill>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1083304" y="2457450"/>
            <a:ext cx="22217385" cy="10685593"/>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sz="4800" b="0" dirty="0">
              <a:latin typeface="Arial" panose="020B0604020202020204" pitchFamily="34" charset="0"/>
              <a:cs typeface="Arial" panose="020B0604020202020204" pitchFamily="34" charset="0"/>
            </a:endParaRPr>
          </a:p>
        </p:txBody>
      </p:sp>
      <p:graphicFrame>
        <p:nvGraphicFramePr>
          <p:cNvPr id="2" name="Table 1">
            <a:extLst>
              <a:ext uri="{FF2B5EF4-FFF2-40B4-BE49-F238E27FC236}">
                <a16:creationId xmlns:a16="http://schemas.microsoft.com/office/drawing/2014/main" id="{ED5AA7CB-084F-0743-AFC9-30C06452C2FD}"/>
              </a:ext>
            </a:extLst>
          </p:cNvPr>
          <p:cNvGraphicFramePr>
            <a:graphicFrameLocks noGrp="1"/>
          </p:cNvGraphicFramePr>
          <p:nvPr>
            <p:extLst>
              <p:ext uri="{D42A27DB-BD31-4B8C-83A1-F6EECF244321}">
                <p14:modId xmlns:p14="http://schemas.microsoft.com/office/powerpoint/2010/main" val="268220822"/>
              </p:ext>
            </p:extLst>
          </p:nvPr>
        </p:nvGraphicFramePr>
        <p:xfrm>
          <a:off x="2775857" y="3037114"/>
          <a:ext cx="19202400" cy="9512461"/>
        </p:xfrm>
        <a:graphic>
          <a:graphicData uri="http://schemas.openxmlformats.org/drawingml/2006/table">
            <a:tbl>
              <a:tblPr firstRow="1" firstCol="1" bandRow="1">
                <a:tableStyleId>{5940675A-B579-460E-94D1-54222C63F5DA}</a:tableStyleId>
              </a:tblPr>
              <a:tblGrid>
                <a:gridCol w="9601200">
                  <a:extLst>
                    <a:ext uri="{9D8B030D-6E8A-4147-A177-3AD203B41FA5}">
                      <a16:colId xmlns:a16="http://schemas.microsoft.com/office/drawing/2014/main" val="2946108152"/>
                    </a:ext>
                  </a:extLst>
                </a:gridCol>
                <a:gridCol w="9601200">
                  <a:extLst>
                    <a:ext uri="{9D8B030D-6E8A-4147-A177-3AD203B41FA5}">
                      <a16:colId xmlns:a16="http://schemas.microsoft.com/office/drawing/2014/main" val="2071578697"/>
                    </a:ext>
                  </a:extLst>
                </a:gridCol>
              </a:tblGrid>
              <a:tr h="978061">
                <a:tc gridSpan="2">
                  <a:txBody>
                    <a:bodyPr/>
                    <a:lstStyle/>
                    <a:p>
                      <a:pPr algn="ctr">
                        <a:spcAft>
                          <a:spcPts val="0"/>
                        </a:spcAft>
                      </a:pPr>
                      <a:r>
                        <a:rPr lang="en-IN" sz="4000" dirty="0">
                          <a:solidFill>
                            <a:schemeClr val="bg1"/>
                          </a:solidFill>
                          <a:effectLst/>
                        </a:rPr>
                        <a:t>Under guidance of District / State Coordinators</a:t>
                      </a:r>
                      <a:endParaRPr lang="en-US" sz="6600" b="0" dirty="0">
                        <a:solidFill>
                          <a:schemeClr val="bg1"/>
                        </a:solidFill>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rgbClr val="002060"/>
                    </a:solidFill>
                  </a:tcPr>
                </a:tc>
                <a:tc hMerge="1">
                  <a:txBody>
                    <a:bodyPr/>
                    <a:lstStyle/>
                    <a:p>
                      <a:endParaRPr lang="en-US"/>
                    </a:p>
                  </a:txBody>
                  <a:tcPr/>
                </a:tc>
                <a:extLst>
                  <a:ext uri="{0D108BD9-81ED-4DB2-BD59-A6C34878D82A}">
                    <a16:rowId xmlns:a16="http://schemas.microsoft.com/office/drawing/2014/main" val="717655424"/>
                  </a:ext>
                </a:extLst>
              </a:tr>
              <a:tr h="596937">
                <a:tc>
                  <a:txBody>
                    <a:bodyPr/>
                    <a:lstStyle/>
                    <a:p>
                      <a:pPr algn="l">
                        <a:spcAft>
                          <a:spcPts val="0"/>
                        </a:spcAft>
                      </a:pPr>
                      <a:r>
                        <a:rPr lang="en-IN" sz="4000" dirty="0">
                          <a:effectLst/>
                        </a:rPr>
                        <a:t>During Lockdown</a:t>
                      </a:r>
                      <a:endParaRPr lang="en-US" sz="6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tc>
                  <a:txBody>
                    <a:bodyPr/>
                    <a:lstStyle/>
                    <a:p>
                      <a:pPr algn="l">
                        <a:spcAft>
                          <a:spcPts val="0"/>
                        </a:spcAft>
                      </a:pPr>
                      <a:r>
                        <a:rPr lang="en-IN" sz="4000" dirty="0">
                          <a:effectLst/>
                        </a:rPr>
                        <a:t>Post Lockdown</a:t>
                      </a:r>
                      <a:endParaRPr lang="en-US" sz="6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accent2">
                        <a:lumMod val="20000"/>
                        <a:lumOff val="80000"/>
                      </a:schemeClr>
                    </a:solidFill>
                  </a:tcPr>
                </a:tc>
                <a:extLst>
                  <a:ext uri="{0D108BD9-81ED-4DB2-BD59-A6C34878D82A}">
                    <a16:rowId xmlns:a16="http://schemas.microsoft.com/office/drawing/2014/main" val="2033994966"/>
                  </a:ext>
                </a:extLst>
              </a:tr>
              <a:tr h="7143990">
                <a:tc>
                  <a:txBody>
                    <a:bodyPr/>
                    <a:lstStyle/>
                    <a:p>
                      <a:pPr algn="l">
                        <a:spcAft>
                          <a:spcPts val="0"/>
                        </a:spcAft>
                      </a:pPr>
                      <a:r>
                        <a:rPr lang="en-IN" sz="4000" dirty="0">
                          <a:effectLst/>
                        </a:rPr>
                        <a:t>Risk Communication &amp; Support to FLW (Health) for Essential Services</a:t>
                      </a:r>
                      <a:endParaRPr lang="en-US" sz="6600" dirty="0">
                        <a:effectLst/>
                      </a:endParaRPr>
                    </a:p>
                    <a:p>
                      <a:pPr algn="l">
                        <a:spcAft>
                          <a:spcPts val="0"/>
                        </a:spcAft>
                      </a:pPr>
                      <a:r>
                        <a:rPr lang="en-IN" sz="4000" dirty="0">
                          <a:effectLst/>
                        </a:rPr>
                        <a:t>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Provide information</a:t>
                      </a:r>
                      <a:endParaRPr lang="en-US" sz="6600" dirty="0">
                        <a:effectLst/>
                      </a:endParaRPr>
                    </a:p>
                    <a:p>
                      <a:pPr marL="160655" algn="l">
                        <a:spcAft>
                          <a:spcPts val="0"/>
                        </a:spcAft>
                      </a:pPr>
                      <a:r>
                        <a:rPr lang="en-IN" sz="4000" dirty="0">
                          <a:effectLst/>
                        </a:rPr>
                        <a:t>(a) Preventive and control measures including social distancing during the phases of the COVID outbreak</a:t>
                      </a:r>
                      <a:endParaRPr lang="en-US" sz="6600" dirty="0">
                        <a:effectLst/>
                      </a:endParaRPr>
                    </a:p>
                    <a:p>
                      <a:pPr marL="160655" algn="l">
                        <a:spcAft>
                          <a:spcPts val="0"/>
                        </a:spcAft>
                      </a:pPr>
                      <a:r>
                        <a:rPr lang="en-IN" sz="4000" dirty="0">
                          <a:effectLst/>
                        </a:rPr>
                        <a:t>(b) Addressing myths and misconceptions;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Support information for Home Quarantine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Advise psychosocial support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Personal Safety and Precautions</a:t>
                      </a:r>
                      <a:endParaRPr lang="en-US" sz="6600" b="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tc>
                  <a:txBody>
                    <a:bodyPr/>
                    <a:lstStyle/>
                    <a:p>
                      <a:pPr algn="l">
                        <a:spcAft>
                          <a:spcPts val="0"/>
                        </a:spcAft>
                      </a:pPr>
                      <a:r>
                        <a:rPr lang="en-IN" sz="4000" dirty="0">
                          <a:effectLst/>
                        </a:rPr>
                        <a:t>Risk Communication Integration with Regular Services like RI, etc.</a:t>
                      </a:r>
                      <a:endParaRPr lang="en-US" sz="6600" dirty="0">
                        <a:effectLst/>
                      </a:endParaRPr>
                    </a:p>
                    <a:p>
                      <a:pPr algn="l">
                        <a:spcAft>
                          <a:spcPts val="0"/>
                        </a:spcAft>
                      </a:pPr>
                      <a:r>
                        <a:rPr lang="en-IN" sz="4000" dirty="0">
                          <a:effectLst/>
                        </a:rPr>
                        <a:t>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Continue to provide information on prevention and control measures for safe behaviours at VHND, RI Day, sites</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Liaise with district / block health officials to obtain lists of LODOR families</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Contact  LODOR families and connect them with regular / outreach RI sessions </a:t>
                      </a:r>
                      <a:endParaRPr lang="en-US" sz="6600" dirty="0">
                        <a:effectLst/>
                      </a:endParaRPr>
                    </a:p>
                    <a:p>
                      <a:pPr marL="342900" lvl="0" indent="-342900" algn="l">
                        <a:spcAft>
                          <a:spcPts val="0"/>
                        </a:spcAft>
                        <a:buFont typeface="Symbol" pitchFamily="2" charset="2"/>
                        <a:buChar char=""/>
                        <a:tabLst>
                          <a:tab pos="457200" algn="l"/>
                        </a:tabLst>
                      </a:pPr>
                      <a:r>
                        <a:rPr lang="en-IN" sz="4000" dirty="0">
                          <a:effectLst/>
                        </a:rPr>
                        <a:t>Communicate key health and nutrition messages</a:t>
                      </a:r>
                      <a:endParaRPr lang="en-US" sz="6600" dirty="0">
                        <a:effectLst/>
                        <a:latin typeface="Arial" panose="020B0604020202020204" pitchFamily="34" charset="0"/>
                        <a:ea typeface="Times New Roman" panose="02020603050405020304" pitchFamily="18" charset="0"/>
                        <a:cs typeface="Arial" panose="020B0604020202020204" pitchFamily="34" charset="0"/>
                      </a:endParaRPr>
                    </a:p>
                  </a:txBody>
                  <a:tcPr marL="68580" marR="68580" marT="0" marB="0">
                    <a:solidFill>
                      <a:schemeClr val="bg1"/>
                    </a:solidFill>
                  </a:tcPr>
                </a:tc>
                <a:extLst>
                  <a:ext uri="{0D108BD9-81ED-4DB2-BD59-A6C34878D82A}">
                    <a16:rowId xmlns:a16="http://schemas.microsoft.com/office/drawing/2014/main" val="3021062238"/>
                  </a:ext>
                </a:extLst>
              </a:tr>
            </a:tbl>
          </a:graphicData>
        </a:graphic>
      </p:graphicFrame>
      <p:pic>
        <p:nvPicPr>
          <p:cNvPr id="8" name="Picture 7">
            <a:extLst>
              <a:ext uri="{FF2B5EF4-FFF2-40B4-BE49-F238E27FC236}">
                <a16:creationId xmlns:a16="http://schemas.microsoft.com/office/drawing/2014/main" id="{3EF67000-0BFB-A642-9EBD-74B2DA3D337F}"/>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6385" y="13043052"/>
            <a:ext cx="1488607" cy="487823"/>
          </a:xfrm>
          <a:prstGeom prst="rect">
            <a:avLst/>
          </a:prstGeom>
        </p:spPr>
      </p:pic>
      <p:pic>
        <p:nvPicPr>
          <p:cNvPr id="9" name="Picture 8">
            <a:extLst>
              <a:ext uri="{FF2B5EF4-FFF2-40B4-BE49-F238E27FC236}">
                <a16:creationId xmlns:a16="http://schemas.microsoft.com/office/drawing/2014/main" id="{14EE341F-8C60-964C-ABD7-4B5340F5284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8821" y="12911221"/>
            <a:ext cx="1488607" cy="889576"/>
          </a:xfrm>
          <a:prstGeom prst="rect">
            <a:avLst/>
          </a:prstGeom>
        </p:spPr>
      </p:pic>
    </p:spTree>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8" name="Rounded Rectangle"/>
          <p:cNvSpPr/>
          <p:nvPr/>
        </p:nvSpPr>
        <p:spPr>
          <a:xfrm>
            <a:off x="1053778" y="2540260"/>
            <a:ext cx="22163908" cy="9743179"/>
          </a:xfrm>
          <a:prstGeom prst="roundRect">
            <a:avLst>
              <a:gd name="adj" fmla="val 2138"/>
            </a:avLst>
          </a:prstGeom>
          <a:solidFill>
            <a:srgbClr val="002060"/>
          </a:solidFill>
          <a:ln/>
        </p:spPr>
        <p:style>
          <a:lnRef idx="1">
            <a:schemeClr val="dk1"/>
          </a:lnRef>
          <a:fillRef idx="2">
            <a:schemeClr val="dk1"/>
          </a:fillRef>
          <a:effectRef idx="1">
            <a:schemeClr val="dk1"/>
          </a:effectRef>
          <a:fontRef idx="minor">
            <a:schemeClr val="dk1"/>
          </a:fontRef>
        </p:style>
        <p:txBody>
          <a:bodyPr lIns="0" tIns="0" rIns="0" bIns="0" anchor="ctr"/>
          <a:lstStyle/>
          <a:p>
            <a:pPr>
              <a:defRPr b="0">
                <a:solidFill>
                  <a:srgbClr val="FFFFFF"/>
                </a:solidFill>
              </a:defRPr>
            </a:pPr>
            <a:endParaRPr>
              <a:solidFill>
                <a:schemeClr val="bg1"/>
              </a:solidFill>
            </a:endParaRPr>
          </a:p>
        </p:txBody>
      </p:sp>
      <p:sp>
        <p:nvSpPr>
          <p:cNvPr id="1059" name="Always be polite. The SARS-CoV-2 virus can infect anyone, anywhere. Do not discriminate, shout, or use rude language.…"/>
          <p:cNvSpPr txBox="1"/>
          <p:nvPr/>
        </p:nvSpPr>
        <p:spPr>
          <a:xfrm>
            <a:off x="1569084" y="3147901"/>
            <a:ext cx="21245832" cy="80278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a:spcBef>
                <a:spcPts val="1200"/>
              </a:spcBef>
              <a:spcAft>
                <a:spcPts val="600"/>
              </a:spcAft>
              <a:buSzPct val="100000"/>
              <a:buFont typeface="Arial"/>
              <a:buChar char="•"/>
              <a:defRPr sz="4000" b="0"/>
            </a:pPr>
            <a:r>
              <a:rPr dirty="0">
                <a:solidFill>
                  <a:schemeClr val="bg1"/>
                </a:solidFill>
              </a:rPr>
              <a:t>Always be polite. Anyone can get the infection. Do not discriminate, shout, or use rude language.</a:t>
            </a:r>
            <a:r>
              <a:rPr lang="en-IN" dirty="0">
                <a:solidFill>
                  <a:schemeClr val="bg1"/>
                </a:solidFill>
              </a:rPr>
              <a:t> Support FLWs in reducing stigma</a:t>
            </a:r>
            <a:endParaRPr dirty="0">
              <a:solidFill>
                <a:schemeClr val="bg1"/>
              </a:solidFill>
            </a:endParaRPr>
          </a:p>
          <a:p>
            <a:pPr marL="228600" indent="-228600" algn="l">
              <a:spcBef>
                <a:spcPts val="1200"/>
              </a:spcBef>
              <a:spcAft>
                <a:spcPts val="600"/>
              </a:spcAft>
              <a:buSzPct val="100000"/>
              <a:buFont typeface="Arial"/>
              <a:buChar char="•"/>
              <a:defRPr sz="4000" b="0"/>
            </a:pPr>
            <a:r>
              <a:rPr dirty="0">
                <a:solidFill>
                  <a:schemeClr val="bg1"/>
                </a:solidFill>
              </a:rPr>
              <a:t>Be aware that suspected and confirmed cases, and any visitors accompanying them, may be stressed or afraid. So, the most important thing you can do is to listen carefully to questions and concerns.</a:t>
            </a:r>
          </a:p>
          <a:p>
            <a:pPr marL="228600" indent="-228600" algn="l">
              <a:spcBef>
                <a:spcPts val="1200"/>
              </a:spcBef>
              <a:spcAft>
                <a:spcPts val="600"/>
              </a:spcAft>
              <a:buSzPct val="100000"/>
              <a:buFont typeface="Arial"/>
              <a:buChar char="•"/>
              <a:defRPr sz="4000" b="0"/>
            </a:pPr>
            <a:r>
              <a:rPr dirty="0">
                <a:solidFill>
                  <a:schemeClr val="bg1"/>
                </a:solidFill>
              </a:rPr>
              <a:t>When you meet people, avoid touching or direct physical contact. This is true for passing on infection either way. Maintain distance of more than 1 meter when you interact.</a:t>
            </a:r>
          </a:p>
          <a:p>
            <a:pPr marL="228600" indent="-228600" algn="l">
              <a:spcBef>
                <a:spcPts val="1200"/>
              </a:spcBef>
              <a:spcAft>
                <a:spcPts val="600"/>
              </a:spcAft>
              <a:buSzPct val="100000"/>
              <a:buFont typeface="Arial"/>
              <a:buChar char="•"/>
              <a:defRPr sz="4000" b="0"/>
            </a:pPr>
            <a:r>
              <a:rPr dirty="0">
                <a:solidFill>
                  <a:schemeClr val="bg1"/>
                </a:solidFill>
              </a:rPr>
              <a:t>Be very specific with your questions and confirm they have understood you</a:t>
            </a:r>
          </a:p>
          <a:p>
            <a:pPr marL="228600" indent="-228600" algn="l">
              <a:spcBef>
                <a:spcPts val="1200"/>
              </a:spcBef>
              <a:spcAft>
                <a:spcPts val="600"/>
              </a:spcAft>
              <a:buSzPct val="100000"/>
              <a:buFont typeface="Arial"/>
              <a:buChar char="•"/>
              <a:defRPr sz="4000" b="0"/>
            </a:pPr>
            <a:r>
              <a:rPr dirty="0">
                <a:solidFill>
                  <a:schemeClr val="bg1"/>
                </a:solidFill>
              </a:rPr>
              <a:t>Do not preach or give news that is not confirmed by your immediate Supervisor, ASHA/ANM</a:t>
            </a:r>
          </a:p>
          <a:p>
            <a:pPr marL="228600" indent="-228600" algn="l">
              <a:spcBef>
                <a:spcPts val="1200"/>
              </a:spcBef>
              <a:spcAft>
                <a:spcPts val="600"/>
              </a:spcAft>
              <a:buSzPct val="100000"/>
              <a:buFont typeface="Arial"/>
              <a:buChar char="•"/>
              <a:defRPr sz="4000" b="0"/>
            </a:pPr>
            <a:r>
              <a:rPr dirty="0">
                <a:solidFill>
                  <a:schemeClr val="bg1"/>
                </a:solidFill>
              </a:rPr>
              <a:t>If there are questions and you have the answers, you must share this with the community member. However if you do not have the answer, do not hesitate to say so. A lot is still unknown about COVID-19</a:t>
            </a:r>
          </a:p>
        </p:txBody>
      </p:sp>
      <p:grpSp>
        <p:nvGrpSpPr>
          <p:cNvPr id="1065" name="Group"/>
          <p:cNvGrpSpPr/>
          <p:nvPr/>
        </p:nvGrpSpPr>
        <p:grpSpPr>
          <a:xfrm>
            <a:off x="1110047" y="320600"/>
            <a:ext cx="22163907" cy="1297972"/>
            <a:chOff x="0" y="0"/>
            <a:chExt cx="22163906" cy="1297970"/>
          </a:xfrm>
        </p:grpSpPr>
        <p:sp>
          <p:nvSpPr>
            <p:cNvPr id="1063"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064" name="Rectangle 1"/>
            <p:cNvSpPr txBox="1"/>
            <p:nvPr/>
          </p:nvSpPr>
          <p:spPr>
            <a:xfrm>
              <a:off x="883781" y="245350"/>
              <a:ext cx="20396343" cy="807265"/>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t>communication: how?</a:t>
              </a:r>
            </a:p>
          </p:txBody>
        </p:sp>
      </p:grpSp>
      <p:pic>
        <p:nvPicPr>
          <p:cNvPr id="7" name="Picture 6">
            <a:extLst>
              <a:ext uri="{FF2B5EF4-FFF2-40B4-BE49-F238E27FC236}">
                <a16:creationId xmlns:a16="http://schemas.microsoft.com/office/drawing/2014/main" id="{F14A24E3-33D0-3D43-AE31-625DF81C7FE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AC190B65-EF7B-8349-85DC-2DDD4535B28A}"/>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336707854"/>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69" name="Group"/>
          <p:cNvGrpSpPr/>
          <p:nvPr/>
        </p:nvGrpSpPr>
        <p:grpSpPr>
          <a:xfrm>
            <a:off x="356187" y="493280"/>
            <a:ext cx="7489941" cy="1124258"/>
            <a:chOff x="0" y="0"/>
            <a:chExt cx="7489940" cy="1124257"/>
          </a:xfrm>
        </p:grpSpPr>
        <p:sp>
          <p:nvSpPr>
            <p:cNvPr id="1067" name="Rounded Rectangle"/>
            <p:cNvSpPr/>
            <p:nvPr/>
          </p:nvSpPr>
          <p:spPr>
            <a:xfrm>
              <a:off x="0" y="0"/>
              <a:ext cx="7489941" cy="1124258"/>
            </a:xfrm>
            <a:prstGeom prst="roundRect">
              <a:avLst>
                <a:gd name="adj" fmla="val 16945"/>
              </a:avLst>
            </a:prstGeom>
            <a:solidFill>
              <a:srgbClr val="FFFFFF"/>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b="0">
                  <a:solidFill>
                    <a:srgbClr val="FFFFFF"/>
                  </a:solidFill>
                </a:defRPr>
              </a:pPr>
              <a:endParaRPr/>
            </a:p>
          </p:txBody>
        </p:sp>
        <p:sp>
          <p:nvSpPr>
            <p:cNvPr id="1068" name="mask management"/>
            <p:cNvSpPr txBox="1"/>
            <p:nvPr/>
          </p:nvSpPr>
          <p:spPr>
            <a:xfrm>
              <a:off x="684702" y="190476"/>
              <a:ext cx="5988640" cy="743304"/>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t">
              <a:spAutoFit/>
            </a:bodyPr>
            <a:lstStyle>
              <a:lvl1pPr algn="l">
                <a:defRPr sz="4500" b="0" cap="all">
                  <a:solidFill>
                    <a:srgbClr val="002135"/>
                  </a:solidFill>
                </a:defRPr>
              </a:lvl1pPr>
            </a:lstStyle>
            <a:p>
              <a:r>
                <a:t>mask management</a:t>
              </a:r>
            </a:p>
          </p:txBody>
        </p:sp>
      </p:grpSp>
      <p:sp>
        <p:nvSpPr>
          <p:cNvPr id="1070" name="Rounded Rectangle"/>
          <p:cNvSpPr/>
          <p:nvPr/>
        </p:nvSpPr>
        <p:spPr>
          <a:xfrm>
            <a:off x="8035101" y="462444"/>
            <a:ext cx="15722042" cy="5407417"/>
          </a:xfrm>
          <a:prstGeom prst="roundRect">
            <a:avLst>
              <a:gd name="adj" fmla="val 3926"/>
            </a:avLst>
          </a:prstGeom>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FFFFF"/>
                </a:solidFill>
              </a:defRPr>
            </a:pPr>
            <a:endParaRPr/>
          </a:p>
        </p:txBody>
      </p:sp>
      <p:sp>
        <p:nvSpPr>
          <p:cNvPr id="1071" name="Rounded Rectangle"/>
          <p:cNvSpPr/>
          <p:nvPr/>
        </p:nvSpPr>
        <p:spPr>
          <a:xfrm>
            <a:off x="8035101" y="5952254"/>
            <a:ext cx="15720056" cy="6989993"/>
          </a:xfrm>
          <a:prstGeom prst="roundRect">
            <a:avLst>
              <a:gd name="adj" fmla="val 3361"/>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cap="all">
                <a:solidFill>
                  <a:srgbClr val="FFFFFF"/>
                </a:solidFill>
              </a:defRPr>
            </a:pPr>
            <a:endParaRPr/>
          </a:p>
        </p:txBody>
      </p:sp>
      <p:grpSp>
        <p:nvGrpSpPr>
          <p:cNvPr id="1074" name="Group"/>
          <p:cNvGrpSpPr/>
          <p:nvPr/>
        </p:nvGrpSpPr>
        <p:grpSpPr>
          <a:xfrm>
            <a:off x="645496" y="1924068"/>
            <a:ext cx="7119941" cy="3145437"/>
            <a:chOff x="0" y="0"/>
            <a:chExt cx="7119940" cy="3145436"/>
          </a:xfrm>
        </p:grpSpPr>
        <p:pic>
          <p:nvPicPr>
            <p:cNvPr id="1072" name="Image" descr="Image"/>
            <p:cNvPicPr>
              <a:picLocks noChangeAspect="1"/>
            </p:cNvPicPr>
            <p:nvPr/>
          </p:nvPicPr>
          <p:blipFill>
            <a:blip r:embed="rId3"/>
            <a:stretch>
              <a:fillRect/>
            </a:stretch>
          </p:blipFill>
          <p:spPr>
            <a:xfrm>
              <a:off x="0" y="0"/>
              <a:ext cx="3145435" cy="3145437"/>
            </a:xfrm>
            <a:prstGeom prst="rect">
              <a:avLst/>
            </a:prstGeom>
            <a:ln w="12700" cap="flat">
              <a:noFill/>
              <a:miter lim="400000"/>
            </a:ln>
            <a:effectLst/>
          </p:spPr>
        </p:pic>
        <p:pic>
          <p:nvPicPr>
            <p:cNvPr id="1073" name="Image" descr="Image"/>
            <p:cNvPicPr>
              <a:picLocks noChangeAspect="1"/>
            </p:cNvPicPr>
            <p:nvPr/>
          </p:nvPicPr>
          <p:blipFill>
            <a:blip r:embed="rId4"/>
            <a:stretch>
              <a:fillRect/>
            </a:stretch>
          </p:blipFill>
          <p:spPr>
            <a:xfrm>
              <a:off x="3974504" y="0"/>
              <a:ext cx="3145437" cy="3145437"/>
            </a:xfrm>
            <a:prstGeom prst="rect">
              <a:avLst/>
            </a:prstGeom>
            <a:ln w="12700" cap="flat">
              <a:noFill/>
              <a:miter lim="400000"/>
            </a:ln>
            <a:effectLst/>
          </p:spPr>
        </p:pic>
      </p:grpSp>
      <p:sp>
        <p:nvSpPr>
          <p:cNvPr id="1075" name="Removing and Disposing the Mask…"/>
          <p:cNvSpPr txBox="1"/>
          <p:nvPr/>
        </p:nvSpPr>
        <p:spPr>
          <a:xfrm>
            <a:off x="8366335" y="5995023"/>
            <a:ext cx="15216336" cy="69044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lgn="l">
              <a:tabLst>
                <a:tab pos="457200" algn="l"/>
              </a:tabLst>
              <a:defRPr sz="3400"/>
            </a:pPr>
            <a:r>
              <a:rPr dirty="0"/>
              <a:t>Removing and Disposing the Mask </a:t>
            </a:r>
            <a:r>
              <a:rPr lang="en-IN" dirty="0"/>
              <a:t> / Home made Face Cover</a:t>
            </a:r>
            <a:endParaRPr dirty="0"/>
          </a:p>
          <a:p>
            <a:pPr marL="342900" indent="-342900" algn="l">
              <a:buSzPct val="100000"/>
              <a:buFont typeface="Arial"/>
              <a:buChar char="•"/>
              <a:tabLst>
                <a:tab pos="457200" algn="l"/>
              </a:tabLst>
              <a:defRPr sz="3400" b="0"/>
            </a:pPr>
            <a:r>
              <a:rPr dirty="0"/>
              <a:t>Do not re-use single-use masks</a:t>
            </a:r>
          </a:p>
          <a:p>
            <a:pPr marL="342900" indent="-342900" algn="l">
              <a:buSzPct val="100000"/>
              <a:buFont typeface="Arial"/>
              <a:buChar char="•"/>
              <a:tabLst>
                <a:tab pos="457200" algn="l"/>
              </a:tabLst>
              <a:defRPr sz="3400" b="0"/>
            </a:pPr>
            <a:r>
              <a:rPr dirty="0"/>
              <a:t>Do not touch other surfaces of the mask while removing. </a:t>
            </a:r>
          </a:p>
          <a:p>
            <a:pPr marL="342900" indent="-342900" algn="l">
              <a:buSzPct val="100000"/>
              <a:buFont typeface="Arial"/>
              <a:buChar char="•"/>
              <a:tabLst>
                <a:tab pos="457200" algn="l"/>
              </a:tabLst>
              <a:defRPr sz="3400" b="0"/>
            </a:pPr>
            <a:r>
              <a:rPr dirty="0"/>
              <a:t>To remove mask first untie the string below and then the string above and handle the mask using the upper strings. Other surfaces may be potentially contaminated</a:t>
            </a:r>
          </a:p>
          <a:p>
            <a:pPr marL="342900" indent="-342900" algn="l">
              <a:buSzPct val="100000"/>
              <a:buFont typeface="Arial"/>
              <a:buChar char="•"/>
              <a:tabLst>
                <a:tab pos="457200" algn="l"/>
              </a:tabLst>
              <a:defRPr sz="3400" b="0"/>
            </a:pPr>
            <a:r>
              <a:rPr dirty="0"/>
              <a:t>Remove the mask by using appropriate technique (i.e. do not touch the front but remove the lace from behind)</a:t>
            </a:r>
          </a:p>
          <a:p>
            <a:pPr marL="342900" indent="-342900" algn="l">
              <a:buSzPct val="100000"/>
              <a:buFont typeface="Arial"/>
              <a:buChar char="•"/>
              <a:tabLst>
                <a:tab pos="457200" algn="l"/>
              </a:tabLst>
              <a:defRPr sz="3400" b="0"/>
            </a:pPr>
            <a:r>
              <a:rPr dirty="0"/>
              <a:t>After removal or whenever you inadvertently touch a used mask, clean hands by washing with soap and water for 20 Secs or using a 70%  alcohol-based hand rub </a:t>
            </a:r>
          </a:p>
          <a:p>
            <a:pPr marL="342900" indent="-342900" algn="l">
              <a:buSzPct val="100000"/>
              <a:buFont typeface="Arial"/>
              <a:buChar char="•"/>
              <a:tabLst>
                <a:tab pos="457200" algn="l"/>
              </a:tabLst>
              <a:defRPr sz="3400" b="0"/>
            </a:pPr>
            <a:r>
              <a:rPr dirty="0"/>
              <a:t>Discard single-use masks after each use and dispose of them immediately upon removal</a:t>
            </a:r>
            <a:r>
              <a:rPr lang="en-IN" dirty="0"/>
              <a:t> / Wash the home-made Face Cover daily with soap and water</a:t>
            </a:r>
            <a:endParaRPr dirty="0"/>
          </a:p>
        </p:txBody>
      </p:sp>
      <p:sp>
        <p:nvSpPr>
          <p:cNvPr id="1076" name="Use a Mask Correctly:…"/>
          <p:cNvSpPr txBox="1"/>
          <p:nvPr/>
        </p:nvSpPr>
        <p:spPr>
          <a:xfrm>
            <a:off x="8675196" y="548348"/>
            <a:ext cx="14001752" cy="508857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tabLst>
                <a:tab pos="457200" algn="l"/>
              </a:tabLst>
              <a:defRPr sz="3600"/>
            </a:pPr>
            <a:r>
              <a:rPr dirty="0"/>
              <a:t>Use a Mask </a:t>
            </a:r>
            <a:r>
              <a:rPr lang="en-IN" dirty="0"/>
              <a:t>/ Home made Face Cover </a:t>
            </a:r>
            <a:r>
              <a:rPr dirty="0"/>
              <a:t>Correctly: </a:t>
            </a:r>
          </a:p>
          <a:p>
            <a:pPr marL="342900" indent="-342900" algn="l">
              <a:buSzPct val="100000"/>
              <a:buFont typeface="Arial"/>
              <a:buChar char="•"/>
              <a:tabLst>
                <a:tab pos="457200" algn="l"/>
              </a:tabLst>
              <a:defRPr sz="3600" b="0"/>
            </a:pPr>
            <a:r>
              <a:rPr dirty="0"/>
              <a:t>Unfold pleats, facing down, place over nose, mouth and chin.</a:t>
            </a:r>
          </a:p>
          <a:p>
            <a:pPr marL="342900" indent="-342900" algn="l">
              <a:buSzPct val="100000"/>
              <a:buFont typeface="Arial"/>
              <a:buChar char="•"/>
              <a:tabLst>
                <a:tab pos="457200" algn="l"/>
              </a:tabLst>
              <a:defRPr sz="3600" b="0"/>
            </a:pPr>
            <a:r>
              <a:rPr dirty="0"/>
              <a:t>Fit nose piece over nose-bridge. tie strings upper string tied - top of head above ears lower string at the back of the neck.</a:t>
            </a:r>
          </a:p>
          <a:p>
            <a:pPr marL="342900" indent="-342900" algn="l">
              <a:buSzPct val="100000"/>
              <a:buFont typeface="Arial"/>
              <a:buChar char="•"/>
              <a:tabLst>
                <a:tab pos="457200" algn="l"/>
              </a:tabLst>
              <a:defRPr sz="3600" b="0"/>
            </a:pPr>
            <a:r>
              <a:rPr dirty="0"/>
              <a:t>Leave no gaps on either side of the mask, adjust to fit.  </a:t>
            </a:r>
          </a:p>
          <a:p>
            <a:pPr marL="342900" indent="-342900" algn="l">
              <a:buSzPct val="100000"/>
              <a:buFont typeface="Arial"/>
              <a:buChar char="•"/>
              <a:tabLst>
                <a:tab pos="457200" algn="l"/>
              </a:tabLst>
              <a:defRPr sz="3600" b="0"/>
            </a:pPr>
            <a:r>
              <a:rPr dirty="0"/>
              <a:t>Do not pull the mask down or hang from the neck </a:t>
            </a:r>
          </a:p>
          <a:p>
            <a:pPr marL="342900" indent="-342900" algn="l">
              <a:buSzPct val="100000"/>
              <a:buFont typeface="Arial"/>
              <a:buChar char="•"/>
              <a:tabLst>
                <a:tab pos="457200" algn="l"/>
              </a:tabLst>
              <a:defRPr sz="3600" b="0"/>
            </a:pPr>
            <a:r>
              <a:rPr dirty="0"/>
              <a:t>Avoid touching the mask while in use.</a:t>
            </a:r>
          </a:p>
          <a:p>
            <a:pPr marL="342900" indent="-342900" algn="l">
              <a:buSzPct val="100000"/>
              <a:buFont typeface="Arial"/>
              <a:buChar char="•"/>
              <a:tabLst>
                <a:tab pos="457200" algn="l"/>
              </a:tabLst>
              <a:defRPr sz="3600" b="0"/>
            </a:pPr>
            <a:r>
              <a:rPr dirty="0"/>
              <a:t>Replace masks with a new clean, dry mask as soon as they become damp/humid, 6 -8 hours</a:t>
            </a:r>
          </a:p>
        </p:txBody>
      </p:sp>
      <p:sp>
        <p:nvSpPr>
          <p:cNvPr id="1077" name="Use a mask if and only when:…"/>
          <p:cNvSpPr txBox="1"/>
          <p:nvPr/>
        </p:nvSpPr>
        <p:spPr>
          <a:xfrm>
            <a:off x="816205" y="5409115"/>
            <a:ext cx="6440767" cy="290770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algn="l">
              <a:spcBef>
                <a:spcPts val="1200"/>
              </a:spcBef>
              <a:defRPr sz="3200"/>
            </a:pPr>
            <a:r>
              <a:t>Use a mask if and only when:</a:t>
            </a:r>
          </a:p>
          <a:p>
            <a:pPr marL="342900" indent="-342900" algn="l">
              <a:buSzPct val="100000"/>
              <a:buFont typeface="Arial"/>
              <a:buChar char="•"/>
              <a:tabLst>
                <a:tab pos="457200" algn="l"/>
              </a:tabLst>
              <a:defRPr sz="3200" b="0"/>
            </a:pPr>
            <a:r>
              <a:t>You develop fever, cough or difficulty in breathing</a:t>
            </a:r>
          </a:p>
          <a:p>
            <a:pPr marL="342900" indent="-342900" algn="l">
              <a:buSzPct val="100000"/>
              <a:buFont typeface="Arial"/>
              <a:buChar char="•"/>
              <a:tabLst>
                <a:tab pos="457200" algn="l"/>
              </a:tabLst>
              <a:defRPr sz="3200" b="0"/>
            </a:pPr>
            <a:r>
              <a:t>You visit a health care facility.</a:t>
            </a:r>
          </a:p>
          <a:p>
            <a:pPr marL="342900" indent="-342900" algn="l">
              <a:buSzPct val="100000"/>
              <a:buFont typeface="Arial"/>
              <a:buChar char="•"/>
              <a:tabLst>
                <a:tab pos="457200" algn="l"/>
              </a:tabLst>
              <a:defRPr sz="3200" b="0"/>
            </a:pPr>
            <a:r>
              <a:t>You are caring for an ill person</a:t>
            </a:r>
          </a:p>
          <a:p>
            <a:pPr marL="342900" indent="-342900" algn="l">
              <a:buSzPct val="100000"/>
              <a:buFont typeface="Arial"/>
              <a:buChar char="•"/>
              <a:tabLst>
                <a:tab pos="457200" algn="l"/>
              </a:tabLst>
              <a:defRPr sz="3200" b="0"/>
            </a:pPr>
            <a:r>
              <a:t>When contact tracing </a:t>
            </a:r>
          </a:p>
        </p:txBody>
      </p:sp>
      <p:pic>
        <p:nvPicPr>
          <p:cNvPr id="1081" name="Image" descr="Image"/>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017146" y="7876613"/>
            <a:ext cx="1954811" cy="4583842"/>
          </a:xfrm>
          <a:prstGeom prst="rect">
            <a:avLst/>
          </a:prstGeom>
          <a:ln w="12700">
            <a:miter lim="400000"/>
          </a:ln>
        </p:spPr>
      </p:pic>
      <p:sp>
        <p:nvSpPr>
          <p:cNvPr id="2" name="Slide Number Placeholder 1">
            <a:extLst>
              <a:ext uri="{FF2B5EF4-FFF2-40B4-BE49-F238E27FC236}">
                <a16:creationId xmlns:a16="http://schemas.microsoft.com/office/drawing/2014/main" id="{A00AD22D-865B-A846-B635-110CE3AECA1B}"/>
              </a:ext>
            </a:extLst>
          </p:cNvPr>
          <p:cNvSpPr>
            <a:spLocks noGrp="1"/>
          </p:cNvSpPr>
          <p:nvPr>
            <p:ph type="sldNum" sz="quarter" idx="2"/>
          </p:nvPr>
        </p:nvSpPr>
        <p:spPr/>
        <p:txBody>
          <a:bodyPr/>
          <a:lstStyle/>
          <a:p>
            <a:fld id="{86CB4B4D-7CA3-9044-876B-883B54F8677D}" type="slidenum">
              <a:rPr lang="en-IN" smtClean="0"/>
              <a:pPr/>
              <a:t>41</a:t>
            </a:fld>
            <a:endParaRPr lang="en-IN"/>
          </a:p>
        </p:txBody>
      </p:sp>
      <p:pic>
        <p:nvPicPr>
          <p:cNvPr id="15" name="Picture 14">
            <a:extLst>
              <a:ext uri="{FF2B5EF4-FFF2-40B4-BE49-F238E27FC236}">
                <a16:creationId xmlns:a16="http://schemas.microsoft.com/office/drawing/2014/main" id="{5F3FA306-61AA-1C4D-BD2D-DAFF5647EBF4}"/>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390478" y="13065101"/>
            <a:ext cx="1488607" cy="487823"/>
          </a:xfrm>
          <a:prstGeom prst="rect">
            <a:avLst/>
          </a:prstGeom>
        </p:spPr>
      </p:pic>
      <p:pic>
        <p:nvPicPr>
          <p:cNvPr id="16" name="Picture 15">
            <a:extLst>
              <a:ext uri="{FF2B5EF4-FFF2-40B4-BE49-F238E27FC236}">
                <a16:creationId xmlns:a16="http://schemas.microsoft.com/office/drawing/2014/main" id="{EC5BFA0F-F32E-FC4C-8138-BD0ECD5BBE8F}"/>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471553" y="12773919"/>
            <a:ext cx="1488607" cy="942081"/>
          </a:xfrm>
          <a:prstGeom prst="rect">
            <a:avLst/>
          </a:prstGeom>
        </p:spPr>
      </p:pic>
    </p:spTree>
    <p:extLst>
      <p:ext uri="{BB962C8B-B14F-4D97-AF65-F5344CB8AC3E}">
        <p14:creationId xmlns:p14="http://schemas.microsoft.com/office/powerpoint/2010/main" val="2283688761"/>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88" name="Group 6"/>
          <p:cNvGrpSpPr/>
          <p:nvPr/>
        </p:nvGrpSpPr>
        <p:grpSpPr>
          <a:xfrm>
            <a:off x="764225" y="2325650"/>
            <a:ext cx="11275766" cy="10127794"/>
            <a:chOff x="-1" y="-2"/>
            <a:chExt cx="10480694" cy="9413667"/>
          </a:xfrm>
        </p:grpSpPr>
        <p:sp>
          <p:nvSpPr>
            <p:cNvPr id="1083" name="Rounded Rectangle"/>
            <p:cNvSpPr/>
            <p:nvPr/>
          </p:nvSpPr>
          <p:spPr>
            <a:xfrm>
              <a:off x="-2" y="2337785"/>
              <a:ext cx="10480696" cy="7075881"/>
            </a:xfrm>
            <a:prstGeom prst="roundRect">
              <a:avLst>
                <a:gd name="adj" fmla="val 3942"/>
              </a:avLst>
            </a:prstGeom>
            <a:ln/>
          </p:spPr>
          <p:style>
            <a:lnRef idx="1">
              <a:schemeClr val="accent1"/>
            </a:lnRef>
            <a:fillRef idx="2">
              <a:schemeClr val="accent1"/>
            </a:fillRef>
            <a:effectRef idx="1">
              <a:schemeClr val="accent1"/>
            </a:effectRef>
            <a:fontRef idx="minor">
              <a:schemeClr val="dk1"/>
            </a:fontRef>
          </p:style>
          <p:txBody>
            <a:bodyPr wrap="square" lIns="0" tIns="0" rIns="0" bIns="0" numCol="1" anchor="ctr">
              <a:noAutofit/>
            </a:bodyPr>
            <a:lstStyle/>
            <a:p>
              <a:pPr>
                <a:defRPr sz="3200" b="0">
                  <a:solidFill>
                    <a:srgbClr val="FFFFFF"/>
                  </a:solidFill>
                </a:defRPr>
              </a:pPr>
              <a:endParaRPr/>
            </a:p>
          </p:txBody>
        </p:sp>
        <p:grpSp>
          <p:nvGrpSpPr>
            <p:cNvPr id="1087" name="Group 2"/>
            <p:cNvGrpSpPr/>
            <p:nvPr/>
          </p:nvGrpSpPr>
          <p:grpSpPr>
            <a:xfrm>
              <a:off x="500357" y="-3"/>
              <a:ext cx="8574521" cy="2139907"/>
              <a:chOff x="0" y="0"/>
              <a:chExt cx="8574519" cy="2139905"/>
            </a:xfrm>
          </p:grpSpPr>
          <p:pic>
            <p:nvPicPr>
              <p:cNvPr id="1084" name="Image" descr="Image"/>
              <p:cNvPicPr>
                <a:picLocks noChangeAspect="1"/>
              </p:cNvPicPr>
              <p:nvPr/>
            </p:nvPicPr>
            <p:blipFill>
              <a:blip r:embed="rId2"/>
              <a:stretch>
                <a:fillRect/>
              </a:stretch>
            </p:blipFill>
            <p:spPr>
              <a:xfrm>
                <a:off x="5797580" y="137477"/>
                <a:ext cx="2776940" cy="2002428"/>
              </a:xfrm>
              <a:prstGeom prst="rect">
                <a:avLst/>
              </a:prstGeom>
              <a:ln w="12700" cap="flat">
                <a:noFill/>
                <a:miter lim="400000"/>
              </a:ln>
              <a:effectLst/>
            </p:spPr>
          </p:pic>
          <p:sp>
            <p:nvSpPr>
              <p:cNvPr id="1085" name="Line"/>
              <p:cNvSpPr/>
              <p:nvPr/>
            </p:nvSpPr>
            <p:spPr>
              <a:xfrm flipH="1" flipV="1">
                <a:off x="4739989" y="356030"/>
                <a:ext cx="7608" cy="1483128"/>
              </a:xfrm>
              <a:prstGeom prst="line">
                <a:avLst/>
              </a:prstGeom>
              <a:noFill/>
              <a:ln w="25400" cap="flat">
                <a:solidFill>
                  <a:srgbClr val="FFFFFF"/>
                </a:solidFill>
                <a:prstDash val="solid"/>
                <a:miter lim="400000"/>
              </a:ln>
              <a:effectLst/>
            </p:spPr>
            <p:txBody>
              <a:bodyPr wrap="square" lIns="45718" tIns="45718" rIns="45718" bIns="45718" numCol="1" anchor="t">
                <a:noAutofit/>
              </a:bodyPr>
              <a:lstStyle/>
              <a:p>
                <a:endParaRPr/>
              </a:p>
            </p:txBody>
          </p:sp>
          <p:pic>
            <p:nvPicPr>
              <p:cNvPr id="1086" name="Picture 2" descr="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1"/>
                <a:ext cx="2486419" cy="2002428"/>
              </a:xfrm>
              <a:prstGeom prst="rect">
                <a:avLst/>
              </a:prstGeom>
              <a:ln w="12700" cap="flat">
                <a:noFill/>
                <a:miter lim="400000"/>
              </a:ln>
              <a:effectLst/>
            </p:spPr>
          </p:pic>
        </p:grpSp>
      </p:grpSp>
      <p:sp>
        <p:nvSpPr>
          <p:cNvPr id="1089" name="When moving around the  community"/>
          <p:cNvSpPr txBox="1"/>
          <p:nvPr/>
        </p:nvSpPr>
        <p:spPr>
          <a:xfrm>
            <a:off x="1192401" y="4922927"/>
            <a:ext cx="8878884" cy="496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b="0" cap="all"/>
            </a:lvl1pPr>
          </a:lstStyle>
          <a:p>
            <a:r>
              <a:rPr dirty="0"/>
              <a:t>When moving around the community</a:t>
            </a:r>
          </a:p>
        </p:txBody>
      </p:sp>
      <p:sp>
        <p:nvSpPr>
          <p:cNvPr id="1090" name="Maintain distance of at least 1 meter from people when you are communicating…"/>
          <p:cNvSpPr txBox="1"/>
          <p:nvPr/>
        </p:nvSpPr>
        <p:spPr>
          <a:xfrm>
            <a:off x="1125284" y="5816408"/>
            <a:ext cx="9865774" cy="476356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228600" indent="-228600" algn="l" defTabSz="914400">
              <a:spcBef>
                <a:spcPts val="1200"/>
              </a:spcBef>
              <a:buClr>
                <a:srgbClr val="000000"/>
              </a:buClr>
              <a:buSzPct val="85000"/>
              <a:buFont typeface="Arial"/>
              <a:buChar char="•"/>
              <a:defRPr sz="2800" b="0" cap="all"/>
            </a:pPr>
            <a:r>
              <a:rPr dirty="0"/>
              <a:t>Maintain distance of at least 1 meter from people when you are communicating </a:t>
            </a:r>
            <a:endParaRPr sz="2500" dirty="0"/>
          </a:p>
          <a:p>
            <a:pPr marL="228600" indent="-228600" algn="l" defTabSz="914400">
              <a:spcBef>
                <a:spcPts val="1200"/>
              </a:spcBef>
              <a:buClr>
                <a:srgbClr val="000000"/>
              </a:buClr>
              <a:buSzPct val="85000"/>
              <a:buFont typeface="Arial"/>
              <a:buChar char="•"/>
              <a:defRPr sz="2800" b="0" cap="all"/>
            </a:pPr>
            <a:r>
              <a:rPr dirty="0"/>
              <a:t>Use a three layered mask to cover your face. Make sure it is properly worn.(while contact tracing)</a:t>
            </a:r>
            <a:endParaRPr sz="2500" dirty="0"/>
          </a:p>
          <a:p>
            <a:pPr marL="228600" indent="-228600" algn="l" defTabSz="914400">
              <a:spcBef>
                <a:spcPts val="1200"/>
              </a:spcBef>
              <a:buClr>
                <a:srgbClr val="000000"/>
              </a:buClr>
              <a:buSzPct val="85000"/>
              <a:buFont typeface="Arial"/>
              <a:buChar char="•"/>
              <a:defRPr sz="2800" b="0" cap="all"/>
            </a:pPr>
            <a:r>
              <a:rPr dirty="0"/>
              <a:t>Avoid touching your face (eyes, nose, mouth)  at all times</a:t>
            </a:r>
            <a:endParaRPr sz="2500" dirty="0"/>
          </a:p>
          <a:p>
            <a:pPr marL="228600" indent="-228600" algn="l" defTabSz="914400">
              <a:spcBef>
                <a:spcPts val="1200"/>
              </a:spcBef>
              <a:buClr>
                <a:srgbClr val="000000"/>
              </a:buClr>
              <a:buSzPct val="85000"/>
              <a:buFont typeface="Arial"/>
              <a:buChar char="•"/>
              <a:defRPr sz="2800" b="0" cap="all"/>
            </a:pPr>
            <a:r>
              <a:rPr dirty="0"/>
              <a:t>Wash your hands with soap and water frequently, or use alcohol based hand-rub</a:t>
            </a:r>
            <a:endParaRPr sz="2500" dirty="0"/>
          </a:p>
          <a:p>
            <a:pPr marL="228600" indent="-228600" algn="l" defTabSz="914400">
              <a:spcBef>
                <a:spcPts val="1200"/>
              </a:spcBef>
              <a:buClr>
                <a:srgbClr val="000000"/>
              </a:buClr>
              <a:buSzPct val="85000"/>
              <a:buFont typeface="Arial"/>
              <a:buChar char="•"/>
              <a:defRPr sz="2800" b="0" cap="all"/>
            </a:pPr>
            <a:r>
              <a:rPr dirty="0"/>
              <a:t>Avoid touching or direct physical contact</a:t>
            </a:r>
          </a:p>
        </p:txBody>
      </p:sp>
      <p:sp>
        <p:nvSpPr>
          <p:cNvPr id="1091" name="Rounded Rectangle"/>
          <p:cNvSpPr/>
          <p:nvPr/>
        </p:nvSpPr>
        <p:spPr>
          <a:xfrm>
            <a:off x="12871194" y="4826405"/>
            <a:ext cx="10748579" cy="7627039"/>
          </a:xfrm>
          <a:prstGeom prst="roundRect">
            <a:avLst>
              <a:gd name="adj" fmla="val 3942"/>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092" name="Immediately on reaching home"/>
          <p:cNvSpPr txBox="1"/>
          <p:nvPr/>
        </p:nvSpPr>
        <p:spPr>
          <a:xfrm>
            <a:off x="13523013" y="4884668"/>
            <a:ext cx="8046863" cy="49636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lvl1pPr algn="l" defTabSz="914400">
              <a:lnSpc>
                <a:spcPct val="90000"/>
              </a:lnSpc>
              <a:spcBef>
                <a:spcPts val="1200"/>
              </a:spcBef>
              <a:defRPr sz="2800" b="0" cap="all"/>
            </a:lvl1pPr>
          </a:lstStyle>
          <a:p>
            <a:r>
              <a:rPr dirty="0"/>
              <a:t>Immediately on reaching home</a:t>
            </a:r>
          </a:p>
        </p:txBody>
      </p:sp>
      <p:sp>
        <p:nvSpPr>
          <p:cNvPr id="1093" name="Carefully remove and dispose off your face mask by soaking in bleach solution and then throwing it in a covered dustbin. (See: MASK MANAGEMENT).…"/>
          <p:cNvSpPr txBox="1"/>
          <p:nvPr/>
        </p:nvSpPr>
        <p:spPr>
          <a:xfrm>
            <a:off x="13103330" y="5577235"/>
            <a:ext cx="10088969" cy="605979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chor="ctr">
            <a:spAutoFit/>
          </a:bodyPr>
          <a:lstStyle/>
          <a:p>
            <a:pPr marL="457200" indent="-457200" algn="l" defTabSz="914400">
              <a:spcBef>
                <a:spcPts val="1200"/>
              </a:spcBef>
              <a:buClr>
                <a:srgbClr val="000000"/>
              </a:buClr>
              <a:buSzPct val="85000"/>
              <a:buFont typeface="Arial"/>
              <a:buChar char="•"/>
              <a:defRPr sz="2600" b="0" cap="all"/>
            </a:pPr>
            <a:r>
              <a:t>Carefully remove and dispose off your face mask by soaking in bleach solution and then throwing it in a covered dustbin. (See: MASK MANAGEMENT).</a:t>
            </a:r>
            <a:endParaRPr sz="2800">
              <a:solidFill>
                <a:srgbClr val="FFFFFF"/>
              </a:solidFill>
            </a:endParaRPr>
          </a:p>
          <a:p>
            <a:pPr marL="457200" indent="-457200" algn="l" defTabSz="914400">
              <a:spcBef>
                <a:spcPts val="1200"/>
              </a:spcBef>
              <a:buClr>
                <a:srgbClr val="000000"/>
              </a:buClr>
              <a:buSzPct val="85000"/>
              <a:buFont typeface="Arial"/>
              <a:buChar char="•"/>
              <a:defRPr sz="2600" b="0" cap="all"/>
            </a:pPr>
            <a:r>
              <a:t>Wash your hands with soap and water for 20 secs or 70% alcohol based hand-sanitiser before you touch anything else.</a:t>
            </a:r>
          </a:p>
          <a:p>
            <a:pPr marL="457200" indent="-457200" algn="l" defTabSz="914400">
              <a:spcBef>
                <a:spcPts val="1200"/>
              </a:spcBef>
              <a:buClr>
                <a:srgbClr val="000000"/>
              </a:buClr>
              <a:buSzPct val="85000"/>
              <a:buFont typeface="Arial"/>
              <a:buChar char="•"/>
              <a:defRPr sz="2600" b="0" cap="all"/>
            </a:pPr>
            <a:r>
              <a:t>Wipe down what you have carried like your purse and mobile with home based disinfectant (4 tsps Of household bleach in  4 cups of water) </a:t>
            </a:r>
          </a:p>
          <a:p>
            <a:pPr marL="457200" indent="-457200" algn="l" defTabSz="914400">
              <a:spcBef>
                <a:spcPts val="1200"/>
              </a:spcBef>
              <a:buClr>
                <a:srgbClr val="000000"/>
              </a:buClr>
              <a:buSzPct val="85000"/>
              <a:buFont typeface="Arial"/>
              <a:buChar char="•"/>
              <a:defRPr sz="2600" b="0" cap="all"/>
            </a:pPr>
            <a:r>
              <a:t>If you get any symptoms like fever,  cough or Difficulty in breathing  REPORT TO the nearest Government Facility or District Surveillance Officer immediately.</a:t>
            </a:r>
          </a:p>
        </p:txBody>
      </p:sp>
      <p:grpSp>
        <p:nvGrpSpPr>
          <p:cNvPr id="1097" name="Group 5"/>
          <p:cNvGrpSpPr/>
          <p:nvPr/>
        </p:nvGrpSpPr>
        <p:grpSpPr>
          <a:xfrm>
            <a:off x="15019019" y="2240655"/>
            <a:ext cx="6743703" cy="1924158"/>
            <a:chOff x="0" y="-1"/>
            <a:chExt cx="6743701" cy="1924157"/>
          </a:xfrm>
        </p:grpSpPr>
        <p:pic>
          <p:nvPicPr>
            <p:cNvPr id="1094" name="Image" descr="Image"/>
            <p:cNvPicPr>
              <a:picLocks noChangeAspect="1"/>
            </p:cNvPicPr>
            <p:nvPr/>
          </p:nvPicPr>
          <p:blipFill>
            <a:blip r:embed="rId4"/>
            <a:stretch>
              <a:fillRect/>
            </a:stretch>
          </p:blipFill>
          <p:spPr>
            <a:xfrm>
              <a:off x="0" y="188347"/>
              <a:ext cx="1516976" cy="1735810"/>
            </a:xfrm>
            <a:prstGeom prst="rect">
              <a:avLst/>
            </a:prstGeom>
            <a:ln w="12700" cap="flat">
              <a:noFill/>
              <a:miter lim="400000"/>
            </a:ln>
            <a:effectLst/>
          </p:spPr>
        </p:pic>
        <p:pic>
          <p:nvPicPr>
            <p:cNvPr id="1095" name="Image" descr="Image"/>
            <p:cNvPicPr>
              <a:picLocks noChangeAspect="1"/>
            </p:cNvPicPr>
            <p:nvPr/>
          </p:nvPicPr>
          <p:blipFill>
            <a:blip r:embed="rId5"/>
            <a:stretch>
              <a:fillRect/>
            </a:stretch>
          </p:blipFill>
          <p:spPr>
            <a:xfrm>
              <a:off x="4409194" y="-2"/>
              <a:ext cx="2334508" cy="1775320"/>
            </a:xfrm>
            <a:prstGeom prst="rect">
              <a:avLst/>
            </a:prstGeom>
            <a:ln w="12700" cap="flat">
              <a:noFill/>
              <a:miter lim="400000"/>
            </a:ln>
            <a:effectLst/>
          </p:spPr>
        </p:pic>
        <p:sp>
          <p:nvSpPr>
            <p:cNvPr id="1096" name="Line"/>
            <p:cNvSpPr/>
            <p:nvPr/>
          </p:nvSpPr>
          <p:spPr>
            <a:xfrm flipV="1">
              <a:off x="2999997" y="270468"/>
              <a:ext cx="3" cy="1571569"/>
            </a:xfrm>
            <a:prstGeom prst="line">
              <a:avLst/>
            </a:prstGeom>
            <a:noFill/>
            <a:ln w="25400" cap="flat">
              <a:solidFill>
                <a:srgbClr val="FFFFFF"/>
              </a:solidFill>
              <a:prstDash val="solid"/>
              <a:miter lim="400000"/>
            </a:ln>
            <a:effectLst/>
          </p:spPr>
          <p:txBody>
            <a:bodyPr wrap="square" lIns="45718" tIns="45718" rIns="45718" bIns="45718" numCol="1" anchor="t">
              <a:noAutofit/>
            </a:bodyPr>
            <a:lstStyle/>
            <a:p>
              <a:endParaRPr/>
            </a:p>
          </p:txBody>
        </p:sp>
      </p:grpSp>
      <p:grpSp>
        <p:nvGrpSpPr>
          <p:cNvPr id="1103" name="Group"/>
          <p:cNvGrpSpPr/>
          <p:nvPr/>
        </p:nvGrpSpPr>
        <p:grpSpPr>
          <a:xfrm>
            <a:off x="1110046" y="320599"/>
            <a:ext cx="22163908" cy="1297974"/>
            <a:chOff x="-1" y="-1"/>
            <a:chExt cx="22163907" cy="1297972"/>
          </a:xfrm>
        </p:grpSpPr>
        <p:sp>
          <p:nvSpPr>
            <p:cNvPr id="1101" name="Rounded Rectangle"/>
            <p:cNvSpPr/>
            <p:nvPr/>
          </p:nvSpPr>
          <p:spPr>
            <a:xfrm>
              <a:off x="-1" y="-1"/>
              <a:ext cx="22163907" cy="1297972"/>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defRPr>
              </a:pPr>
              <a:endParaRPr/>
            </a:p>
          </p:txBody>
        </p:sp>
        <p:sp>
          <p:nvSpPr>
            <p:cNvPr id="1102" name="Rectangle 1"/>
            <p:cNvSpPr txBox="1"/>
            <p:nvPr/>
          </p:nvSpPr>
          <p:spPr>
            <a:xfrm>
              <a:off x="883781" y="245350"/>
              <a:ext cx="20396343" cy="883185"/>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dirty="0"/>
                <a:t>PRECAUTION</a:t>
              </a:r>
              <a:r>
                <a:rPr lang="en-US" dirty="0"/>
                <a:t>s</a:t>
              </a:r>
              <a:r>
                <a:rPr dirty="0"/>
                <a:t> AND SAFETY MEASURE</a:t>
              </a:r>
              <a:r>
                <a:rPr lang="en-US" dirty="0"/>
                <a:t>s</a:t>
              </a:r>
              <a:endParaRPr dirty="0"/>
            </a:p>
          </p:txBody>
        </p:sp>
      </p:grpSp>
      <p:pic>
        <p:nvPicPr>
          <p:cNvPr id="20" name="Picture 19">
            <a:extLst>
              <a:ext uri="{FF2B5EF4-FFF2-40B4-BE49-F238E27FC236}">
                <a16:creationId xmlns:a16="http://schemas.microsoft.com/office/drawing/2014/main" id="{38EDA7E3-053C-5A44-81AE-10AAEEF466F9}"/>
              </a:ext>
            </a:extLst>
          </p:cNvPr>
          <p:cNvPicPr>
            <a:picLocks noChangeAspect="1"/>
          </p:cNvPicPr>
          <p:nvPr/>
        </p:nvPicPr>
        <p:blipFill>
          <a:blip r:embed="rId6" cstate="email">
            <a:extLst>
              <a:ext uri="{BEBA8EAE-BF5A-486C-A8C5-ECC9F3942E4B}">
                <a14:imgProps xmlns:a14="http://schemas.microsoft.com/office/drawing/2010/main">
                  <a14:imgLayer r:embed="rId7">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21" name="Picture 20">
            <a:extLst>
              <a:ext uri="{FF2B5EF4-FFF2-40B4-BE49-F238E27FC236}">
                <a16:creationId xmlns:a16="http://schemas.microsoft.com/office/drawing/2014/main" id="{6A904F7B-002C-144C-8A0C-A61C8E457BAD}"/>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1883995539"/>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2186494"/>
            <a:ext cx="22217386" cy="10572120"/>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3577198"/>
            <a:ext cx="20749846" cy="8388112"/>
          </a:xfrm>
          <a:prstGeom prst="roundRect">
            <a:avLst/>
          </a:prstGeom>
          <a:ln/>
        </p:spPr>
        <p:style>
          <a:lnRef idx="1">
            <a:schemeClr val="accent1"/>
          </a:lnRef>
          <a:fillRef idx="2">
            <a:schemeClr val="accent1"/>
          </a:fillRef>
          <a:effectRef idx="1">
            <a:schemeClr val="accent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Key prevention behaviours (distancing, respiratory and hand hygiene), home care and home quarantine, essential services and health and nutrition services are the main contents for communication.</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Politeness and lending an ear, are key to communication</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Masks when worn are to be handled and disposed-off safely</a:t>
            </a:r>
          </a:p>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Precautions in field and on reaching home are essential for own safety</a:t>
            </a:r>
          </a:p>
          <a:p>
            <a:pPr marL="742950" indent="-742950" algn="l" defTabSz="1828800" hangingPunct="1">
              <a:buFont typeface="+mj-lt"/>
              <a:buAutoNum type="arabicPeriod"/>
            </a:pPr>
            <a:endParaRPr lang="en-US" sz="5400" b="0" kern="1200" dirty="0">
              <a:solidFill>
                <a:schemeClr val="tx1"/>
              </a:solidFill>
              <a:latin typeface="Arial" panose="020B0604020202020204" pitchFamily="34" charset="0"/>
              <a:cs typeface="Arial" panose="020B0604020202020204" pitchFamily="34" charset="0"/>
            </a:endParaRPr>
          </a:p>
        </p:txBody>
      </p:sp>
      <p:sp>
        <p:nvSpPr>
          <p:cNvPr id="5" name="Slide Number Placeholder 4">
            <a:extLst>
              <a:ext uri="{FF2B5EF4-FFF2-40B4-BE49-F238E27FC236}">
                <a16:creationId xmlns:a16="http://schemas.microsoft.com/office/drawing/2014/main" id="{78A9D8FD-A727-3740-8840-B52A51B2F0C8}"/>
              </a:ext>
            </a:extLst>
          </p:cNvPr>
          <p:cNvSpPr>
            <a:spLocks noGrp="1"/>
          </p:cNvSpPr>
          <p:nvPr>
            <p:ph type="sldNum" sz="quarter" idx="2"/>
          </p:nvPr>
        </p:nvSpPr>
        <p:spPr/>
        <p:txBody>
          <a:bodyPr/>
          <a:lstStyle/>
          <a:p>
            <a:fld id="{86CB4B4D-7CA3-9044-876B-883B54F8677D}" type="slidenum">
              <a:rPr lang="en-IN" smtClean="0"/>
              <a:pPr/>
              <a:t>43</a:t>
            </a:fld>
            <a:endParaRPr lang="en-IN"/>
          </a:p>
        </p:txBody>
      </p:sp>
      <p:pic>
        <p:nvPicPr>
          <p:cNvPr id="7" name="Picture 6">
            <a:extLst>
              <a:ext uri="{FF2B5EF4-FFF2-40B4-BE49-F238E27FC236}">
                <a16:creationId xmlns:a16="http://schemas.microsoft.com/office/drawing/2014/main" id="{3C54F213-7EBC-3E4D-BD6D-EFA690AF7BBB}"/>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8" name="Picture 7">
            <a:extLst>
              <a:ext uri="{FF2B5EF4-FFF2-40B4-BE49-F238E27FC236}">
                <a16:creationId xmlns:a16="http://schemas.microsoft.com/office/drawing/2014/main" id="{F702B7B6-5AA6-724F-859E-BB63DB0C2676}"/>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763889517"/>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2" name="Rounded Rectangle"/>
          <p:cNvSpPr/>
          <p:nvPr/>
        </p:nvSpPr>
        <p:spPr>
          <a:xfrm>
            <a:off x="17666815" y="8065940"/>
            <a:ext cx="5849895" cy="2523892"/>
          </a:xfrm>
          <a:prstGeom prst="roundRect">
            <a:avLst>
              <a:gd name="adj" fmla="val 7548"/>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solidFill>
                <a:schemeClr val="bg1"/>
              </a:solidFill>
            </a:endParaRPr>
          </a:p>
        </p:txBody>
      </p:sp>
      <p:sp>
        <p:nvSpPr>
          <p:cNvPr id="1143" name="SOCIAL…"/>
          <p:cNvSpPr txBox="1"/>
          <p:nvPr/>
        </p:nvSpPr>
        <p:spPr>
          <a:xfrm>
            <a:off x="17666814" y="8603792"/>
            <a:ext cx="5849895" cy="151836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4600"/>
            </a:lvl1pPr>
          </a:lstStyle>
          <a:p>
            <a:r>
              <a:rPr dirty="0">
                <a:solidFill>
                  <a:schemeClr val="bg1"/>
                </a:solidFill>
              </a:rPr>
              <a:t>STIGMA &amp; DISCRIMINATION </a:t>
            </a:r>
          </a:p>
        </p:txBody>
      </p:sp>
      <p:sp>
        <p:nvSpPr>
          <p:cNvPr id="1144" name="Rounded Rectangle"/>
          <p:cNvSpPr/>
          <p:nvPr/>
        </p:nvSpPr>
        <p:spPr>
          <a:xfrm>
            <a:off x="9902842" y="8065940"/>
            <a:ext cx="5286340" cy="2523892"/>
          </a:xfrm>
          <a:prstGeom prst="roundRect">
            <a:avLst>
              <a:gd name="adj" fmla="val 7548"/>
            </a:avLst>
          </a:prstGeom>
          <a:solidFill>
            <a:srgbClr val="FFFFFF"/>
          </a:solidFill>
          <a:ln w="12700">
            <a:miter lim="400000"/>
          </a:ln>
          <a:effectLst>
            <a:outerShdw blurRad="63500" dist="25400" dir="5400000" rotWithShape="0">
              <a:srgbClr val="000000">
                <a:alpha val="50000"/>
              </a:srgbClr>
            </a:outerShdw>
          </a:effectLst>
        </p:spPr>
        <p:txBody>
          <a:bodyPr lIns="0" tIns="0" rIns="0" bIns="0" anchor="ctr"/>
          <a:lstStyle/>
          <a:p>
            <a:pPr>
              <a:defRPr sz="3200" b="0"/>
            </a:pPr>
            <a:endParaRPr/>
          </a:p>
        </p:txBody>
      </p:sp>
      <p:sp>
        <p:nvSpPr>
          <p:cNvPr id="1145" name="RESPIRATORY…"/>
          <p:cNvSpPr txBox="1"/>
          <p:nvPr/>
        </p:nvSpPr>
        <p:spPr>
          <a:xfrm>
            <a:off x="10566038" y="8550871"/>
            <a:ext cx="3959957" cy="155402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pPr>
            <a:r>
              <a:t>SAFE</a:t>
            </a:r>
            <a:endParaRPr>
              <a:solidFill>
                <a:srgbClr val="FFFFFF"/>
              </a:solidFill>
            </a:endParaRPr>
          </a:p>
          <a:p>
            <a:pPr>
              <a:defRPr sz="5000"/>
            </a:pPr>
            <a:r>
              <a:t>PRACTICES </a:t>
            </a:r>
          </a:p>
        </p:txBody>
      </p:sp>
      <p:sp>
        <p:nvSpPr>
          <p:cNvPr id="1146" name="Rounded Rectangle"/>
          <p:cNvSpPr/>
          <p:nvPr/>
        </p:nvSpPr>
        <p:spPr>
          <a:xfrm>
            <a:off x="1866409" y="8065940"/>
            <a:ext cx="5286339" cy="2487588"/>
          </a:xfrm>
          <a:prstGeom prst="roundRect">
            <a:avLst>
              <a:gd name="adj" fmla="val 7548"/>
            </a:avLst>
          </a:prstGeom>
          <a:solidFill>
            <a:srgbClr val="002060"/>
          </a:solidFill>
          <a:ln/>
        </p:spPr>
        <p:style>
          <a:lnRef idx="1">
            <a:schemeClr val="accent1"/>
          </a:lnRef>
          <a:fillRef idx="2">
            <a:schemeClr val="accent1"/>
          </a:fillRef>
          <a:effectRef idx="1">
            <a:schemeClr val="accent1"/>
          </a:effectRef>
          <a:fontRef idx="minor">
            <a:schemeClr val="dk1"/>
          </a:fontRef>
        </p:style>
        <p:txBody>
          <a:bodyPr lIns="0" tIns="0" rIns="0" bIns="0" anchor="ctr"/>
          <a:lstStyle/>
          <a:p>
            <a:pPr>
              <a:defRPr sz="3200" b="0">
                <a:solidFill>
                  <a:srgbClr val="FABE3B"/>
                </a:solidFill>
              </a:defRPr>
            </a:pPr>
            <a:endParaRPr/>
          </a:p>
        </p:txBody>
      </p:sp>
      <p:grpSp>
        <p:nvGrpSpPr>
          <p:cNvPr id="1150" name="Group"/>
          <p:cNvGrpSpPr/>
          <p:nvPr/>
        </p:nvGrpSpPr>
        <p:grpSpPr>
          <a:xfrm>
            <a:off x="-25400" y="-37841"/>
            <a:ext cx="24434803" cy="4030723"/>
            <a:chOff x="0" y="0"/>
            <a:chExt cx="24434802" cy="5150048"/>
          </a:xfrm>
        </p:grpSpPr>
        <p:sp>
          <p:nvSpPr>
            <p:cNvPr id="1147" name="Rectangle"/>
            <p:cNvSpPr/>
            <p:nvPr/>
          </p:nvSpPr>
          <p:spPr>
            <a:xfrm>
              <a:off x="0" y="0"/>
              <a:ext cx="24434802" cy="5150048"/>
            </a:xfrm>
            <a:prstGeom prst="rect">
              <a:avLst/>
            </a:prstGeom>
            <a:solidFill>
              <a:srgbClr val="002060"/>
            </a:solidFill>
            <a:ln w="12700" cap="flat">
              <a:noFill/>
              <a:miter lim="400000"/>
            </a:ln>
            <a:effectLst/>
          </p:spPr>
          <p:txBody>
            <a:bodyPr wrap="square" lIns="0" tIns="0" rIns="0" bIns="0" numCol="1" anchor="ctr">
              <a:noAutofit/>
            </a:bodyPr>
            <a:lstStyle/>
            <a:p>
              <a:pPr>
                <a:defRPr sz="4400" b="0">
                  <a:solidFill>
                    <a:srgbClr val="FFFFFF"/>
                  </a:solidFill>
                </a:defRPr>
              </a:pPr>
              <a:endParaRPr>
                <a:solidFill>
                  <a:schemeClr val="bg1"/>
                </a:solidFill>
              </a:endParaRPr>
            </a:p>
          </p:txBody>
        </p:sp>
        <p:sp>
          <p:nvSpPr>
            <p:cNvPr id="1148" name="SESSION 1"/>
            <p:cNvSpPr txBox="1"/>
            <p:nvPr/>
          </p:nvSpPr>
          <p:spPr>
            <a:xfrm>
              <a:off x="8636292" y="1526368"/>
              <a:ext cx="7162217" cy="209731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defTabSz="412750">
                <a:defRPr sz="10000">
                  <a:solidFill>
                    <a:srgbClr val="002135"/>
                  </a:solidFill>
                </a:defRPr>
              </a:lvl1pPr>
            </a:lstStyle>
            <a:p>
              <a:r>
                <a:rPr dirty="0">
                  <a:solidFill>
                    <a:schemeClr val="bg1"/>
                  </a:solidFill>
                </a:rPr>
                <a:t>SESSION 7</a:t>
              </a:r>
            </a:p>
          </p:txBody>
        </p:sp>
        <p:sp>
          <p:nvSpPr>
            <p:cNvPr id="1149" name="How to meet special communication needs in urban areas"/>
            <p:cNvSpPr txBox="1"/>
            <p:nvPr/>
          </p:nvSpPr>
          <p:spPr>
            <a:xfrm>
              <a:off x="1641588" y="3771993"/>
              <a:ext cx="21151623" cy="996223"/>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numCol="1" anchor="ctr">
              <a:spAutoFit/>
            </a:bodyPr>
            <a:lstStyle>
              <a:lvl1pPr>
                <a:defRPr sz="4400" cap="all">
                  <a:solidFill>
                    <a:srgbClr val="002135"/>
                  </a:solidFill>
                </a:defRPr>
              </a:lvl1pPr>
            </a:lstStyle>
            <a:p>
              <a:r>
                <a:rPr>
                  <a:solidFill>
                    <a:schemeClr val="bg1"/>
                  </a:solidFill>
                </a:rPr>
                <a:t>How to meet special communication needs in urban areas</a:t>
              </a:r>
            </a:p>
          </p:txBody>
        </p:sp>
      </p:grpSp>
      <p:sp>
        <p:nvSpPr>
          <p:cNvPr id="1154" name="RESPIRATORY…"/>
          <p:cNvSpPr txBox="1"/>
          <p:nvPr/>
        </p:nvSpPr>
        <p:spPr>
          <a:xfrm>
            <a:off x="2165187" y="8507148"/>
            <a:ext cx="4688784" cy="1641475"/>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a:defRPr sz="5000"/>
            </a:pPr>
            <a:r>
              <a:rPr dirty="0">
                <a:solidFill>
                  <a:schemeClr val="bg1"/>
                </a:solidFill>
              </a:rPr>
              <a:t>ACTIVATING</a:t>
            </a:r>
          </a:p>
          <a:p>
            <a:pPr>
              <a:defRPr sz="5000"/>
            </a:pPr>
            <a:r>
              <a:rPr dirty="0">
                <a:solidFill>
                  <a:schemeClr val="bg1"/>
                </a:solidFill>
              </a:rPr>
              <a:t>SUPPORT</a:t>
            </a:r>
          </a:p>
        </p:txBody>
      </p:sp>
      <p:pic>
        <p:nvPicPr>
          <p:cNvPr id="12" name="Picture 11">
            <a:extLst>
              <a:ext uri="{FF2B5EF4-FFF2-40B4-BE49-F238E27FC236}">
                <a16:creationId xmlns:a16="http://schemas.microsoft.com/office/drawing/2014/main" id="{72BFCDB4-E152-3C47-983D-1F4A5114509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05497" y="12871264"/>
            <a:ext cx="1488607" cy="487823"/>
          </a:xfrm>
          <a:prstGeom prst="rect">
            <a:avLst/>
          </a:prstGeom>
        </p:spPr>
      </p:pic>
      <p:pic>
        <p:nvPicPr>
          <p:cNvPr id="13" name="Picture 12">
            <a:extLst>
              <a:ext uri="{FF2B5EF4-FFF2-40B4-BE49-F238E27FC236}">
                <a16:creationId xmlns:a16="http://schemas.microsoft.com/office/drawing/2014/main" id="{68534CCF-206B-DA4A-B3BF-6A93A132A0FD}"/>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073179084"/>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72" name="Group"/>
          <p:cNvGrpSpPr/>
          <p:nvPr/>
        </p:nvGrpSpPr>
        <p:grpSpPr>
          <a:xfrm>
            <a:off x="1110046" y="320599"/>
            <a:ext cx="22163908" cy="1297974"/>
            <a:chOff x="-1" y="-1"/>
            <a:chExt cx="22163907" cy="1297972"/>
          </a:xfrm>
        </p:grpSpPr>
        <p:sp>
          <p:nvSpPr>
            <p:cNvPr id="1170"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71" name="Rectangle 1"/>
            <p:cNvSpPr txBox="1"/>
            <p:nvPr/>
          </p:nvSpPr>
          <p:spPr>
            <a:xfrm>
              <a:off x="883781" y="245350"/>
              <a:ext cx="20396343" cy="935507"/>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sz="5400" dirty="0"/>
                <a:t>ACTIVATING SUPPORT </a:t>
              </a:r>
            </a:p>
          </p:txBody>
        </p:sp>
      </p:grpSp>
      <p:sp>
        <p:nvSpPr>
          <p:cNvPr id="1173" name="Community support should involve key stakeholders identified in the area and trained to given safe inputs and support"/>
          <p:cNvSpPr txBox="1"/>
          <p:nvPr/>
        </p:nvSpPr>
        <p:spPr>
          <a:xfrm>
            <a:off x="1828575" y="1469101"/>
            <a:ext cx="20802600"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lvl1pPr>
              <a:defRPr sz="3300" b="0">
                <a:solidFill>
                  <a:srgbClr val="FFFFFF"/>
                </a:solidFill>
                <a:effectLst>
                  <a:outerShdw blurRad="38100" dist="19050" dir="2700000" rotWithShape="0">
                    <a:srgbClr val="000000">
                      <a:alpha val="40000"/>
                    </a:srgbClr>
                  </a:outerShdw>
                </a:effectLst>
              </a:defRPr>
            </a:lvl1pPr>
          </a:lstStyle>
          <a:p>
            <a:r>
              <a:rPr sz="4800" dirty="0">
                <a:solidFill>
                  <a:schemeClr val="tx1"/>
                </a:solidFill>
              </a:rPr>
              <a:t>Community support should involve key stakeholders identified in the area and trained to given safe inputs and support </a:t>
            </a:r>
          </a:p>
        </p:txBody>
      </p:sp>
      <p:sp>
        <p:nvSpPr>
          <p:cNvPr id="1174" name="Rounded Rectangle"/>
          <p:cNvSpPr/>
          <p:nvPr/>
        </p:nvSpPr>
        <p:spPr>
          <a:xfrm>
            <a:off x="1110046" y="3824992"/>
            <a:ext cx="22605889" cy="9891008"/>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75" name="Rectangle 1"/>
          <p:cNvSpPr txBox="1"/>
          <p:nvPr/>
        </p:nvSpPr>
        <p:spPr>
          <a:xfrm>
            <a:off x="5992708" y="3824994"/>
            <a:ext cx="12398583" cy="101565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8" tIns="45718" rIns="45718" bIns="45718">
            <a:spAutoFit/>
          </a:bodyPr>
          <a:lstStyle>
            <a:lvl1pPr>
              <a:defRPr sz="6000"/>
            </a:lvl1pPr>
          </a:lstStyle>
          <a:p>
            <a:r>
              <a:rPr b="0" dirty="0">
                <a:solidFill>
                  <a:schemeClr val="bg1"/>
                </a:solidFill>
              </a:rPr>
              <a:t>ADVISE COMMUNITY MEMBERS TO </a:t>
            </a:r>
          </a:p>
        </p:txBody>
      </p:sp>
      <p:sp>
        <p:nvSpPr>
          <p:cNvPr id="1176" name="Rectangle 2"/>
          <p:cNvSpPr txBox="1"/>
          <p:nvPr/>
        </p:nvSpPr>
        <p:spPr>
          <a:xfrm>
            <a:off x="1993828" y="4939362"/>
            <a:ext cx="21168830" cy="8174541"/>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marL="228600" indent="-228600" algn="l" defTabSz="914400">
              <a:lnSpc>
                <a:spcPct val="90000"/>
              </a:lnSpc>
              <a:spcBef>
                <a:spcPts val="1200"/>
              </a:spcBef>
              <a:buSzPct val="100000"/>
              <a:buFont typeface="Arial"/>
              <a:buChar char="•"/>
              <a:defRPr sz="4000" b="0"/>
            </a:pPr>
            <a:r>
              <a:rPr sz="4400" dirty="0"/>
              <a:t>Volunteer for supporting the Community help-desk set up by local municipality</a:t>
            </a:r>
            <a:endParaRPr sz="4800" dirty="0"/>
          </a:p>
          <a:p>
            <a:pPr marL="228600" indent="-228600" algn="l" defTabSz="914400">
              <a:lnSpc>
                <a:spcPct val="90000"/>
              </a:lnSpc>
              <a:spcBef>
                <a:spcPts val="1200"/>
              </a:spcBef>
              <a:buSzPct val="100000"/>
              <a:buFont typeface="Arial"/>
              <a:buChar char="•"/>
              <a:defRPr sz="4000" b="0"/>
            </a:pPr>
            <a:r>
              <a:rPr sz="4400" dirty="0"/>
              <a:t>Support the task of </a:t>
            </a:r>
            <a:r>
              <a:rPr lang="en-US" sz="4400" dirty="0"/>
              <a:t>preparing reusable face covers, </a:t>
            </a:r>
            <a:r>
              <a:rPr sz="4400" dirty="0"/>
              <a:t>distributing</a:t>
            </a:r>
            <a:r>
              <a:rPr lang="en-US" sz="4400" dirty="0"/>
              <a:t> </a:t>
            </a:r>
            <a:r>
              <a:rPr sz="4400" dirty="0"/>
              <a:t>in the community, ensuring that they are given to those who most require. </a:t>
            </a:r>
            <a:r>
              <a:rPr lang="en-US" sz="4400" dirty="0"/>
              <a:t>Face cover </a:t>
            </a:r>
            <a:r>
              <a:rPr sz="4400" dirty="0"/>
              <a:t>management to be taught while distribution</a:t>
            </a:r>
            <a:endParaRPr sz="4800" dirty="0"/>
          </a:p>
          <a:p>
            <a:pPr marL="228600" indent="-228600" algn="l" defTabSz="914400">
              <a:lnSpc>
                <a:spcPct val="90000"/>
              </a:lnSpc>
              <a:spcBef>
                <a:spcPts val="1200"/>
              </a:spcBef>
              <a:buSzPct val="100000"/>
              <a:buFont typeface="Arial"/>
              <a:buChar char="•"/>
              <a:defRPr sz="4000" b="0"/>
            </a:pPr>
            <a:r>
              <a:rPr sz="4400" dirty="0"/>
              <a:t>Community representative to ensure that</a:t>
            </a:r>
            <a:r>
              <a:rPr lang="en-US" sz="4400" dirty="0"/>
              <a:t> setting up handwashing stations, </a:t>
            </a:r>
            <a:r>
              <a:rPr sz="4400" dirty="0"/>
              <a:t> community cleaning and disinfection drive to be taken up regularly by the Municipal corporation </a:t>
            </a:r>
            <a:endParaRPr sz="4800" dirty="0"/>
          </a:p>
          <a:p>
            <a:pPr marL="228600" indent="-228600" algn="l" defTabSz="914400">
              <a:lnSpc>
                <a:spcPct val="90000"/>
              </a:lnSpc>
              <a:spcBef>
                <a:spcPts val="1200"/>
              </a:spcBef>
              <a:buSzPct val="100000"/>
              <a:buFont typeface="Arial"/>
              <a:buChar char="•"/>
              <a:defRPr sz="4000" b="0"/>
            </a:pPr>
            <a:r>
              <a:rPr sz="4400" dirty="0"/>
              <a:t>Give information through local political and religious leaders involvement</a:t>
            </a:r>
            <a:endParaRPr sz="4800" dirty="0"/>
          </a:p>
          <a:p>
            <a:pPr marL="228600" indent="-228600" algn="l" defTabSz="914400">
              <a:lnSpc>
                <a:spcPct val="90000"/>
              </a:lnSpc>
              <a:spcBef>
                <a:spcPts val="1200"/>
              </a:spcBef>
              <a:buSzPct val="100000"/>
              <a:buFont typeface="Arial"/>
              <a:buChar char="•"/>
              <a:defRPr sz="4000" b="0"/>
            </a:pPr>
            <a:r>
              <a:rPr sz="4400" dirty="0"/>
              <a:t>Give information out through common essential services like garbage vans, milk supply van etc.</a:t>
            </a:r>
            <a:endParaRPr sz="4800" dirty="0"/>
          </a:p>
          <a:p>
            <a:pPr marL="228600" indent="-228600" algn="l" defTabSz="914400">
              <a:lnSpc>
                <a:spcPct val="90000"/>
              </a:lnSpc>
              <a:spcBef>
                <a:spcPts val="1200"/>
              </a:spcBef>
              <a:buSzPct val="100000"/>
              <a:buFont typeface="Arial"/>
              <a:buChar char="•"/>
              <a:defRPr sz="4000" b="0"/>
            </a:pPr>
            <a:r>
              <a:rPr sz="4400" dirty="0"/>
              <a:t>Free distribution of bleach/sodium hypochlorite solution and use of the disinfectant to be planned in the community </a:t>
            </a:r>
          </a:p>
        </p:txBody>
      </p:sp>
    </p:spTree>
    <p:extLst>
      <p:ext uri="{BB962C8B-B14F-4D97-AF65-F5344CB8AC3E}">
        <p14:creationId xmlns:p14="http://schemas.microsoft.com/office/powerpoint/2010/main" val="2335679738"/>
      </p:ext>
    </p:extLst>
  </p:cSld>
  <p:clrMapOvr>
    <a:masterClrMapping/>
  </p:clrMapOvr>
  <p:transition spd="med"/>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83" name="Group"/>
          <p:cNvGrpSpPr/>
          <p:nvPr/>
        </p:nvGrpSpPr>
        <p:grpSpPr>
          <a:xfrm>
            <a:off x="1110047" y="320600"/>
            <a:ext cx="22163907" cy="1297972"/>
            <a:chOff x="0" y="0"/>
            <a:chExt cx="22163906" cy="1297970"/>
          </a:xfrm>
        </p:grpSpPr>
        <p:sp>
          <p:nvSpPr>
            <p:cNvPr id="1181" name="Rounded Rectangle"/>
            <p:cNvSpPr/>
            <p:nvPr/>
          </p:nvSpPr>
          <p:spPr>
            <a:xfrm>
              <a:off x="-1" y="-1"/>
              <a:ext cx="22163907" cy="1297972"/>
            </a:xfrm>
            <a:prstGeom prst="roundRect">
              <a:avLst>
                <a:gd name="adj" fmla="val 14677"/>
              </a:avLst>
            </a:prstGeom>
            <a:ln>
              <a:no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82" name="Rectangle 1"/>
            <p:cNvSpPr txBox="1"/>
            <p:nvPr/>
          </p:nvSpPr>
          <p:spPr>
            <a:xfrm>
              <a:off x="883781" y="245350"/>
              <a:ext cx="20396343" cy="807265"/>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t>ACTIVATING SUPPORT </a:t>
              </a:r>
            </a:p>
          </p:txBody>
        </p:sp>
      </p:grpSp>
      <p:sp>
        <p:nvSpPr>
          <p:cNvPr id="1184" name="Remember urban areas are densely populated with limited health staff. You need to develop community support to…"/>
          <p:cNvSpPr txBox="1"/>
          <p:nvPr/>
        </p:nvSpPr>
        <p:spPr>
          <a:xfrm>
            <a:off x="1719943" y="2046627"/>
            <a:ext cx="20670229"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300" b="0">
                <a:solidFill>
                  <a:srgbClr val="FFFFFF"/>
                </a:solidFill>
                <a:effectLst>
                  <a:outerShdw blurRad="38100" dist="19050" dir="2700000" rotWithShape="0">
                    <a:srgbClr val="000000">
                      <a:alpha val="40000"/>
                    </a:srgbClr>
                  </a:outerShdw>
                </a:effectLst>
              </a:defRPr>
            </a:pPr>
            <a:r>
              <a:rPr sz="4800" dirty="0">
                <a:solidFill>
                  <a:schemeClr val="tx1"/>
                </a:solidFill>
              </a:rPr>
              <a:t>Remember urban areas are densely populated with limited health staff. You need to develop community support to</a:t>
            </a:r>
            <a:r>
              <a:rPr lang="en-US" sz="4800" dirty="0">
                <a:solidFill>
                  <a:schemeClr val="tx1"/>
                </a:solidFill>
              </a:rPr>
              <a:t> </a:t>
            </a:r>
            <a:r>
              <a:rPr sz="4800" dirty="0">
                <a:solidFill>
                  <a:schemeClr val="tx1"/>
                </a:solidFill>
              </a:rPr>
              <a:t>keep everyone and yourself safe.</a:t>
            </a:r>
          </a:p>
        </p:txBody>
      </p:sp>
      <p:sp>
        <p:nvSpPr>
          <p:cNvPr id="1185" name="Rounded Rectangle"/>
          <p:cNvSpPr/>
          <p:nvPr/>
        </p:nvSpPr>
        <p:spPr>
          <a:xfrm>
            <a:off x="1110046" y="4354968"/>
            <a:ext cx="22163908" cy="8507592"/>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86" name="Rectangle 7"/>
          <p:cNvSpPr txBox="1"/>
          <p:nvPr/>
        </p:nvSpPr>
        <p:spPr>
          <a:xfrm>
            <a:off x="2167128" y="5111355"/>
            <a:ext cx="20049743" cy="6801858"/>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marL="628650" indent="-628650" algn="l" defTabSz="914400">
              <a:lnSpc>
                <a:spcPct val="90000"/>
              </a:lnSpc>
              <a:spcBef>
                <a:spcPts val="1200"/>
              </a:spcBef>
              <a:buSzPct val="100000"/>
              <a:buFont typeface="Arial"/>
              <a:buChar char="•"/>
              <a:defRPr sz="4000" b="0"/>
            </a:pPr>
            <a:r>
              <a:rPr sz="4400" dirty="0"/>
              <a:t>Identify the high risk groups in the community and help them to isolate themselves to protect them from getting infected</a:t>
            </a:r>
          </a:p>
          <a:p>
            <a:pPr marL="628650" indent="-628650" algn="l" defTabSz="914400">
              <a:lnSpc>
                <a:spcPct val="90000"/>
              </a:lnSpc>
              <a:spcBef>
                <a:spcPts val="1200"/>
              </a:spcBef>
              <a:buSzPct val="100000"/>
              <a:buFont typeface="Arial"/>
              <a:buChar char="•"/>
              <a:defRPr sz="4000" b="0"/>
            </a:pPr>
            <a:r>
              <a:rPr sz="4400" dirty="0"/>
              <a:t>Be in touch with the government services to </a:t>
            </a:r>
            <a:r>
              <a:rPr sz="4400" dirty="0" err="1"/>
              <a:t>organise</a:t>
            </a:r>
            <a:r>
              <a:rPr sz="4400" dirty="0"/>
              <a:t> to get the mid-day meals delivered to the children’s homes. </a:t>
            </a:r>
          </a:p>
          <a:p>
            <a:pPr marL="628650" indent="-628650" algn="l" defTabSz="914400">
              <a:lnSpc>
                <a:spcPct val="90000"/>
              </a:lnSpc>
              <a:spcBef>
                <a:spcPts val="1200"/>
              </a:spcBef>
              <a:buSzPct val="100000"/>
              <a:buFont typeface="Arial"/>
              <a:buChar char="•"/>
              <a:defRPr sz="4000" b="0"/>
            </a:pPr>
            <a:r>
              <a:rPr sz="4400" dirty="0"/>
              <a:t>Get key influencers who can help you with vigilance and tracking people who may possibly be infected and report it for referral.</a:t>
            </a:r>
          </a:p>
          <a:p>
            <a:pPr marL="628650" indent="-628650" algn="l" defTabSz="914400">
              <a:lnSpc>
                <a:spcPct val="90000"/>
              </a:lnSpc>
              <a:spcBef>
                <a:spcPts val="1200"/>
              </a:spcBef>
              <a:buSzPct val="100000"/>
              <a:buFont typeface="Arial"/>
              <a:buChar char="•"/>
              <a:defRPr sz="4000" b="0"/>
            </a:pPr>
            <a:r>
              <a:rPr sz="4400" dirty="0"/>
              <a:t>Community level cadre to be trained to ensure compliance of protocols during lock down period</a:t>
            </a:r>
          </a:p>
          <a:p>
            <a:pPr marL="628650" indent="-628650" algn="l" defTabSz="914400">
              <a:lnSpc>
                <a:spcPct val="90000"/>
              </a:lnSpc>
              <a:spcBef>
                <a:spcPts val="1200"/>
              </a:spcBef>
              <a:buSzPct val="100000"/>
              <a:buFont typeface="Arial"/>
              <a:buChar char="•"/>
              <a:defRPr sz="4000" b="0"/>
            </a:pPr>
            <a:r>
              <a:rPr sz="4400" dirty="0"/>
              <a:t>Community level structure to be identified to transform into quarantine facilities </a:t>
            </a:r>
          </a:p>
        </p:txBody>
      </p:sp>
      <p:sp>
        <p:nvSpPr>
          <p:cNvPr id="2" name="Slide Number Placeholder 1">
            <a:extLst>
              <a:ext uri="{FF2B5EF4-FFF2-40B4-BE49-F238E27FC236}">
                <a16:creationId xmlns:a16="http://schemas.microsoft.com/office/drawing/2014/main" id="{1E681EDE-8749-8542-9B31-708312E2C608}"/>
              </a:ext>
            </a:extLst>
          </p:cNvPr>
          <p:cNvSpPr>
            <a:spLocks noGrp="1"/>
          </p:cNvSpPr>
          <p:nvPr>
            <p:ph type="sldNum" sz="quarter" idx="2"/>
          </p:nvPr>
        </p:nvSpPr>
        <p:spPr/>
        <p:txBody>
          <a:bodyPr/>
          <a:lstStyle/>
          <a:p>
            <a:fld id="{86CB4B4D-7CA3-9044-876B-883B54F8677D}" type="slidenum">
              <a:rPr lang="en-IN" smtClean="0"/>
              <a:pPr/>
              <a:t>46</a:t>
            </a:fld>
            <a:endParaRPr lang="en-IN"/>
          </a:p>
        </p:txBody>
      </p:sp>
      <p:pic>
        <p:nvPicPr>
          <p:cNvPr id="9" name="Picture 8">
            <a:extLst>
              <a:ext uri="{FF2B5EF4-FFF2-40B4-BE49-F238E27FC236}">
                <a16:creationId xmlns:a16="http://schemas.microsoft.com/office/drawing/2014/main" id="{4E9E716F-762A-A047-BFE3-5D0D31993AC9}"/>
              </a:ext>
            </a:extLst>
          </p:cNvPr>
          <p:cNvPicPr>
            <a:picLocks noChangeAspect="1"/>
          </p:cNvPicPr>
          <p:nvPr/>
        </p:nvPicPr>
        <p:blipFill>
          <a:blip r:embed="rId2" cstate="email">
            <a:extLst>
              <a:ext uri="{BEBA8EAE-BF5A-486C-A8C5-ECC9F3942E4B}">
                <a14:imgProps xmlns:a14="http://schemas.microsoft.com/office/drawing/2010/main">
                  <a14:imgLayer r:embed="rId3">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29650" y="13065101"/>
            <a:ext cx="1488607" cy="487823"/>
          </a:xfrm>
          <a:prstGeom prst="rect">
            <a:avLst/>
          </a:prstGeom>
        </p:spPr>
      </p:pic>
      <p:pic>
        <p:nvPicPr>
          <p:cNvPr id="10" name="Picture 9">
            <a:extLst>
              <a:ext uri="{FF2B5EF4-FFF2-40B4-BE49-F238E27FC236}">
                <a16:creationId xmlns:a16="http://schemas.microsoft.com/office/drawing/2014/main" id="{5BB9E679-5CE6-064C-9604-B1FCB409BCE8}"/>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333685" y="12758614"/>
            <a:ext cx="1488607" cy="942081"/>
          </a:xfrm>
          <a:prstGeom prst="rect">
            <a:avLst/>
          </a:prstGeom>
        </p:spPr>
      </p:pic>
    </p:spTree>
    <p:extLst>
      <p:ext uri="{BB962C8B-B14F-4D97-AF65-F5344CB8AC3E}">
        <p14:creationId xmlns:p14="http://schemas.microsoft.com/office/powerpoint/2010/main" val="3790910183"/>
      </p:ext>
    </p:extLst>
  </p:cSld>
  <p:clrMapOvr>
    <a:masterClrMapping/>
  </p:clrMapOvr>
  <p:transition spd="med"/>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193" name="Group"/>
          <p:cNvGrpSpPr/>
          <p:nvPr/>
        </p:nvGrpSpPr>
        <p:grpSpPr>
          <a:xfrm>
            <a:off x="750818" y="378942"/>
            <a:ext cx="22163908" cy="1297974"/>
            <a:chOff x="-1" y="-1"/>
            <a:chExt cx="22163907" cy="1297972"/>
          </a:xfrm>
        </p:grpSpPr>
        <p:sp>
          <p:nvSpPr>
            <p:cNvPr id="1191" name="Rounded Rectangle"/>
            <p:cNvSpPr/>
            <p:nvPr/>
          </p:nvSpPr>
          <p:spPr>
            <a:xfrm>
              <a:off x="-1" y="-1"/>
              <a:ext cx="22163907" cy="1297972"/>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192" name="Rectangle 1"/>
            <p:cNvSpPr txBox="1"/>
            <p:nvPr/>
          </p:nvSpPr>
          <p:spPr>
            <a:xfrm>
              <a:off x="883781" y="245350"/>
              <a:ext cx="20396343" cy="881518"/>
            </a:xfrm>
            <a:prstGeom prst="rect">
              <a:avLst/>
            </a:prstGeom>
            <a:ln>
              <a:noFill/>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dk1"/>
            </a:lnRef>
            <a:fillRef idx="2">
              <a:schemeClr val="dk1"/>
            </a:fillRef>
            <a:effectRef idx="1">
              <a:schemeClr val="dk1"/>
            </a:effectRef>
            <a:fontRef idx="minor">
              <a:schemeClr val="dk1"/>
            </a:fontRef>
          </p:style>
          <p:txBody>
            <a:bodyPr wrap="square" lIns="45718" tIns="45718" rIns="45718" bIns="45718" numCol="1" anchor="t">
              <a:spAutoFit/>
            </a:bodyPr>
            <a:lstStyle>
              <a:lvl1pPr>
                <a:lnSpc>
                  <a:spcPct val="110000"/>
                </a:lnSpc>
                <a:defRPr sz="5000" cap="all" spc="150">
                  <a:solidFill>
                    <a:srgbClr val="002135"/>
                  </a:solidFill>
                </a:defRPr>
              </a:lvl1pPr>
            </a:lstStyle>
            <a:p>
              <a:r>
                <a:rPr b="0" dirty="0"/>
                <a:t>PRACTICING SAFE BEHAVIOURS</a:t>
              </a:r>
            </a:p>
          </p:txBody>
        </p:sp>
      </p:grpSp>
      <p:sp>
        <p:nvSpPr>
          <p:cNvPr id="1194" name="Remember many daily wage / unorganized sector workers with severe economic hardship would go to work despite…"/>
          <p:cNvSpPr txBox="1"/>
          <p:nvPr/>
        </p:nvSpPr>
        <p:spPr>
          <a:xfrm>
            <a:off x="750817" y="2071868"/>
            <a:ext cx="22163909"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300" b="0">
                <a:solidFill>
                  <a:srgbClr val="FFFFFF"/>
                </a:solidFill>
                <a:effectLst>
                  <a:outerShdw blurRad="38100" dist="19050" dir="2700000" rotWithShape="0">
                    <a:srgbClr val="000000">
                      <a:alpha val="40000"/>
                    </a:srgbClr>
                  </a:outerShdw>
                </a:effectLst>
              </a:defRPr>
            </a:pPr>
            <a:r>
              <a:rPr sz="4800" dirty="0">
                <a:solidFill>
                  <a:schemeClr val="tx1"/>
                </a:solidFill>
              </a:rPr>
              <a:t>Remember many daily wage / unorganized sector workers with severe economic hardship would go to work despite</a:t>
            </a:r>
            <a:r>
              <a:rPr lang="en-US" sz="4800" dirty="0">
                <a:solidFill>
                  <a:schemeClr val="tx1"/>
                </a:solidFill>
              </a:rPr>
              <a:t> </a:t>
            </a:r>
            <a:r>
              <a:rPr sz="4800" dirty="0">
                <a:solidFill>
                  <a:schemeClr val="tx1"/>
                </a:solidFill>
              </a:rPr>
              <a:t>restrictions increasing their vulnerability</a:t>
            </a:r>
          </a:p>
        </p:txBody>
      </p:sp>
      <p:sp>
        <p:nvSpPr>
          <p:cNvPr id="1195" name="Rounded Rectangle"/>
          <p:cNvSpPr/>
          <p:nvPr/>
        </p:nvSpPr>
        <p:spPr>
          <a:xfrm>
            <a:off x="930431" y="4046740"/>
            <a:ext cx="22523136" cy="9010411"/>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196" name="Rectangle 2"/>
          <p:cNvSpPr txBox="1"/>
          <p:nvPr/>
        </p:nvSpPr>
        <p:spPr>
          <a:xfrm>
            <a:off x="1551936" y="4735517"/>
            <a:ext cx="21280125" cy="7632855"/>
          </a:xfrm>
          <a:prstGeom prst="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wrap="square" lIns="45718" tIns="45718" rIns="45718" bIns="45718">
            <a:spAutoFit/>
          </a:bodyPr>
          <a:lstStyle/>
          <a:p>
            <a:pPr algn="l" defTabSz="914400">
              <a:spcBef>
                <a:spcPts val="1200"/>
              </a:spcBef>
              <a:defRPr sz="4000" b="0"/>
            </a:pPr>
            <a:r>
              <a:rPr sz="4400" dirty="0"/>
              <a:t>Reach out to specific group of people such as </a:t>
            </a:r>
            <a:r>
              <a:rPr sz="4400" dirty="0" err="1"/>
              <a:t>labourers</a:t>
            </a:r>
            <a:r>
              <a:rPr sz="4400" dirty="0"/>
              <a:t>, housemaids, shelter home migrants and daily wage workers and advise them to follow:</a:t>
            </a:r>
          </a:p>
          <a:p>
            <a:pPr marL="455613" lvl="3" indent="-423863" algn="l" defTabSz="914400">
              <a:spcBef>
                <a:spcPts val="1200"/>
              </a:spcBef>
              <a:buSzPct val="100000"/>
              <a:buFont typeface="Arial"/>
              <a:buChar char="•"/>
              <a:defRPr sz="4000" b="0"/>
            </a:pPr>
            <a:r>
              <a:rPr sz="4400" dirty="0"/>
              <a:t>Frequent handwashing with soap and water for 20 seconds especially after coming from outside, before eating food and after going to toilet.</a:t>
            </a:r>
          </a:p>
          <a:p>
            <a:pPr marL="455613" lvl="3" indent="-423863" algn="l" defTabSz="914400">
              <a:spcBef>
                <a:spcPts val="1200"/>
              </a:spcBef>
              <a:buSzPct val="100000"/>
              <a:buFont typeface="Arial"/>
              <a:buChar char="•"/>
              <a:defRPr sz="4000" b="0"/>
            </a:pPr>
            <a:r>
              <a:rPr sz="4400" dirty="0"/>
              <a:t>Change clothes and if possible wash oneself using soap after coming from outside. Avoid touching eyes, nose and mouth.</a:t>
            </a:r>
          </a:p>
          <a:p>
            <a:pPr marL="455613" lvl="3" indent="-423863" algn="l" defTabSz="914400">
              <a:spcBef>
                <a:spcPts val="1200"/>
              </a:spcBef>
              <a:buSzPct val="100000"/>
              <a:buFont typeface="Arial"/>
              <a:buChar char="•"/>
              <a:defRPr sz="4000" b="0"/>
            </a:pPr>
            <a:r>
              <a:rPr sz="4400" dirty="0"/>
              <a:t>Avoid spitting in open places and use only a wash basin or spittoon </a:t>
            </a:r>
          </a:p>
          <a:p>
            <a:pPr marL="455613" lvl="1" indent="-423863" algn="l" defTabSz="914400">
              <a:spcBef>
                <a:spcPts val="1200"/>
              </a:spcBef>
              <a:buSzPct val="100000"/>
              <a:buFont typeface="Arial" panose="020B0604020202020204" pitchFamily="34" charset="0"/>
              <a:buChar char="•"/>
              <a:defRPr sz="4000" b="0"/>
            </a:pPr>
            <a:r>
              <a:rPr sz="4400" dirty="0"/>
              <a:t>Maintain a distance of minimum 1 meter from others</a:t>
            </a:r>
          </a:p>
          <a:p>
            <a:pPr marL="455613" lvl="1" indent="-423863" algn="l" defTabSz="914400">
              <a:spcBef>
                <a:spcPts val="1200"/>
              </a:spcBef>
              <a:buSzPct val="100000"/>
              <a:buFont typeface="Arial" panose="020B0604020202020204" pitchFamily="34" charset="0"/>
              <a:buChar char="•"/>
              <a:defRPr sz="4000" b="0"/>
            </a:pPr>
            <a:r>
              <a:rPr sz="4400" dirty="0"/>
              <a:t>Contact community help-desk/ health facility if they develop fever, cough or difficulty in breathing or need any information</a:t>
            </a:r>
          </a:p>
        </p:txBody>
      </p:sp>
      <p:sp>
        <p:nvSpPr>
          <p:cNvPr id="2" name="Slide Number Placeholder 1">
            <a:extLst>
              <a:ext uri="{FF2B5EF4-FFF2-40B4-BE49-F238E27FC236}">
                <a16:creationId xmlns:a16="http://schemas.microsoft.com/office/drawing/2014/main" id="{B8DDBAAB-A1B3-3246-94AB-B6849923EB92}"/>
              </a:ext>
            </a:extLst>
          </p:cNvPr>
          <p:cNvSpPr>
            <a:spLocks noGrp="1"/>
          </p:cNvSpPr>
          <p:nvPr>
            <p:ph type="sldNum" sz="quarter" idx="2"/>
          </p:nvPr>
        </p:nvSpPr>
        <p:spPr/>
        <p:txBody>
          <a:bodyPr/>
          <a:lstStyle/>
          <a:p>
            <a:fld id="{86CB4B4D-7CA3-9044-876B-883B54F8677D}" type="slidenum">
              <a:rPr lang="en-IN" smtClean="0"/>
              <a:pPr/>
              <a:t>47</a:t>
            </a:fld>
            <a:endParaRPr lang="en-IN"/>
          </a:p>
        </p:txBody>
      </p:sp>
    </p:spTree>
    <p:extLst>
      <p:ext uri="{BB962C8B-B14F-4D97-AF65-F5344CB8AC3E}">
        <p14:creationId xmlns:p14="http://schemas.microsoft.com/office/powerpoint/2010/main" val="4261251451"/>
      </p:ext>
    </p:extLst>
  </p:cSld>
  <p:clrMapOvr>
    <a:masterClrMapping/>
  </p:clrMapOvr>
  <p:transition spd="med"/>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03" name="Group"/>
          <p:cNvGrpSpPr/>
          <p:nvPr/>
        </p:nvGrpSpPr>
        <p:grpSpPr>
          <a:xfrm>
            <a:off x="1110046" y="320599"/>
            <a:ext cx="22163908" cy="1297974"/>
            <a:chOff x="-1" y="-1"/>
            <a:chExt cx="22163907" cy="1297972"/>
          </a:xfrm>
        </p:grpSpPr>
        <p:sp>
          <p:nvSpPr>
            <p:cNvPr id="1201" name="Rounded Rectangle"/>
            <p:cNvSpPr/>
            <p:nvPr/>
          </p:nvSpPr>
          <p:spPr>
            <a:xfrm>
              <a:off x="-1" y="-1"/>
              <a:ext cx="22163907" cy="1297972"/>
            </a:xfrm>
            <a:prstGeom prst="roundRect">
              <a:avLst>
                <a:gd name="adj" fmla="val 1467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defRPr>
              </a:pPr>
              <a:endParaRPr/>
            </a:p>
          </p:txBody>
        </p:sp>
        <p:sp>
          <p:nvSpPr>
            <p:cNvPr id="1202" name="Rectangle 1"/>
            <p:cNvSpPr txBox="1"/>
            <p:nvPr/>
          </p:nvSpPr>
          <p:spPr>
            <a:xfrm>
              <a:off x="883781" y="245350"/>
              <a:ext cx="20396343" cy="881518"/>
            </a:xfrm>
            <a:prstGeom prst="rect">
              <a:avLst/>
            </a:prstGeom>
            <a:solidFill>
              <a:schemeClr val="bg1">
                <a:lumMod val="85000"/>
              </a:schemeClr>
            </a:solid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8" tIns="45718" rIns="45718" bIns="45718" numCol="1" anchor="t">
              <a:spAutoFit/>
            </a:bodyPr>
            <a:lstStyle>
              <a:lvl1pPr>
                <a:lnSpc>
                  <a:spcPct val="110000"/>
                </a:lnSpc>
                <a:defRPr sz="5000" cap="all" spc="150">
                  <a:solidFill>
                    <a:srgbClr val="002135"/>
                  </a:solidFill>
                </a:defRPr>
              </a:lvl1pPr>
            </a:lstStyle>
            <a:p>
              <a:r>
                <a:rPr b="0" dirty="0"/>
                <a:t>Stigma and Discrimination </a:t>
              </a:r>
            </a:p>
          </p:txBody>
        </p:sp>
      </p:grpSp>
      <p:sp>
        <p:nvSpPr>
          <p:cNvPr id="1204" name="Remember urban areas are densely populated with limited health staff. You need to develop community support to…"/>
          <p:cNvSpPr txBox="1"/>
          <p:nvPr/>
        </p:nvSpPr>
        <p:spPr>
          <a:xfrm>
            <a:off x="832609" y="1751719"/>
            <a:ext cx="22718782" cy="157992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50800" tIns="50800" rIns="50800" bIns="50800" anchor="ctr">
            <a:spAutoFit/>
          </a:bodyPr>
          <a:lstStyle/>
          <a:p>
            <a:pPr>
              <a:defRPr sz="3300" b="0">
                <a:solidFill>
                  <a:srgbClr val="FFFFFF"/>
                </a:solidFill>
                <a:effectLst>
                  <a:outerShdw blurRad="38100" dist="19050" dir="2700000" rotWithShape="0">
                    <a:srgbClr val="000000">
                      <a:alpha val="40000"/>
                    </a:srgbClr>
                  </a:outerShdw>
                </a:effectLst>
              </a:defRPr>
            </a:pPr>
            <a:r>
              <a:rPr sz="4800" dirty="0">
                <a:solidFill>
                  <a:schemeClr val="tx1"/>
                </a:solidFill>
              </a:rPr>
              <a:t>Remember urban areas are densely populated with limited health staff. You need to develop community support to</a:t>
            </a:r>
            <a:r>
              <a:rPr lang="en-US" sz="4800" dirty="0">
                <a:solidFill>
                  <a:schemeClr val="tx1"/>
                </a:solidFill>
              </a:rPr>
              <a:t> </a:t>
            </a:r>
            <a:r>
              <a:rPr sz="4800" dirty="0">
                <a:solidFill>
                  <a:schemeClr val="tx1"/>
                </a:solidFill>
              </a:rPr>
              <a:t>keep everyone and yourself safe.</a:t>
            </a:r>
          </a:p>
        </p:txBody>
      </p:sp>
      <p:sp>
        <p:nvSpPr>
          <p:cNvPr id="1205" name="Rounded Rectangle"/>
          <p:cNvSpPr/>
          <p:nvPr/>
        </p:nvSpPr>
        <p:spPr>
          <a:xfrm>
            <a:off x="1110047" y="3648792"/>
            <a:ext cx="22163908" cy="9152807"/>
          </a:xfrm>
          <a:prstGeom prst="roundRect">
            <a:avLst>
              <a:gd name="adj" fmla="val 2770"/>
            </a:avLst>
          </a:prstGeom>
          <a:solidFill>
            <a:srgbClr val="002060"/>
          </a:solidFill>
          <a:ln w="12700">
            <a:miter lim="400000"/>
          </a:ln>
          <a:effectLst>
            <a:outerShdw blurRad="63500" dist="25400" dir="5400000" rotWithShape="0">
              <a:srgbClr val="000000">
                <a:alpha val="50000"/>
              </a:srgbClr>
            </a:outerShdw>
          </a:effectLst>
        </p:spPr>
        <p:txBody>
          <a:bodyPr lIns="0" tIns="0" rIns="0" bIns="0" anchor="ctr"/>
          <a:lstStyle/>
          <a:p>
            <a:pPr>
              <a:defRPr sz="3200" b="0">
                <a:solidFill>
                  <a:srgbClr val="FFFFFF"/>
                </a:solidFill>
              </a:defRPr>
            </a:pPr>
            <a:endParaRPr/>
          </a:p>
        </p:txBody>
      </p:sp>
      <p:sp>
        <p:nvSpPr>
          <p:cNvPr id="1206" name="Rectangle 6"/>
          <p:cNvSpPr txBox="1"/>
          <p:nvPr/>
        </p:nvSpPr>
        <p:spPr>
          <a:xfrm>
            <a:off x="2214761" y="3803173"/>
            <a:ext cx="19748914" cy="8309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lvl1pPr>
              <a:defRPr sz="4800"/>
            </a:lvl1pPr>
          </a:lstStyle>
          <a:p>
            <a:r>
              <a:rPr b="0" dirty="0">
                <a:solidFill>
                  <a:schemeClr val="bg1"/>
                </a:solidFill>
              </a:rPr>
              <a:t>Resident Welfare Associations</a:t>
            </a:r>
          </a:p>
        </p:txBody>
      </p:sp>
      <p:sp>
        <p:nvSpPr>
          <p:cNvPr id="1207" name="Many of the societies have stopped maids and other helpers from entering. While this is correct as this will keep people at home, the way of managing this distancing is stigmatizing…"/>
          <p:cNvSpPr txBox="1"/>
          <p:nvPr/>
        </p:nvSpPr>
        <p:spPr>
          <a:xfrm>
            <a:off x="1664317" y="4585698"/>
            <a:ext cx="21283966" cy="7604919"/>
          </a:xfrm>
          <a:prstGeom prst="roundRect">
            <a:avLst/>
          </a:prstGeom>
          <a:ln/>
          <a:extLst>
            <a:ext uri="{C572A759-6A51-4108-AA02-DFA0A04FC94B}">
              <ma14:wrappingTextBoxFlag xmlns="" xmlns:m="http://schemas.openxmlformats.org/officeDocument/2006/math" xmlns:a14="http://schemas.microsoft.com/office/drawing/2010/main" xmlns:ma14="http://schemas.microsoft.com/office/mac/drawingml/2011/main" val="1"/>
            </a:ext>
          </a:extLst>
        </p:spPr>
        <p:style>
          <a:lnRef idx="1">
            <a:schemeClr val="accent1"/>
          </a:lnRef>
          <a:fillRef idx="2">
            <a:schemeClr val="accent1"/>
          </a:fillRef>
          <a:effectRef idx="1">
            <a:schemeClr val="accent1"/>
          </a:effectRef>
          <a:fontRef idx="minor">
            <a:schemeClr val="dk1"/>
          </a:fontRef>
        </p:style>
        <p:txBody>
          <a:bodyPr lIns="50800" tIns="50800" rIns="50800" bIns="50800" anchor="ctr">
            <a:spAutoFit/>
          </a:bodyPr>
          <a:lstStyle/>
          <a:p>
            <a:pPr marL="228600" indent="-228600" algn="l">
              <a:buSzPct val="100000"/>
              <a:buChar char="•"/>
              <a:defRPr sz="3600" b="0"/>
            </a:pPr>
            <a:r>
              <a:rPr sz="4400" dirty="0">
                <a:latin typeface="Arial" panose="020B0604020202020204" pitchFamily="34" charset="0"/>
                <a:cs typeface="Arial" panose="020B0604020202020204" pitchFamily="34" charset="0"/>
              </a:rPr>
              <a:t>Many of the societies have stopped maids and other helpers from entering. While this is correct as this will keep people at home, the way of managing this distancing is stigmatizing</a:t>
            </a:r>
            <a:endParaRPr sz="4000" dirty="0">
              <a:solidFill>
                <a:srgbClr val="FFFFFF"/>
              </a:solidFill>
              <a:latin typeface="Arial" panose="020B0604020202020204" pitchFamily="34" charset="0"/>
              <a:cs typeface="Arial" panose="020B0604020202020204" pitchFamily="34" charset="0"/>
            </a:endParaRPr>
          </a:p>
          <a:p>
            <a:pPr marL="228600" indent="-228600" algn="l">
              <a:buSzPct val="100000"/>
              <a:buChar char="•"/>
              <a:defRPr sz="3600" b="0"/>
            </a:pPr>
            <a:r>
              <a:rPr sz="4400" dirty="0">
                <a:latin typeface="Arial" panose="020B0604020202020204" pitchFamily="34" charset="0"/>
                <a:cs typeface="Arial" panose="020B0604020202020204" pitchFamily="34" charset="0"/>
              </a:rPr>
              <a:t>Words like “They will bring this disease to us” “The disease will spread  because of them” </a:t>
            </a:r>
            <a:r>
              <a:rPr sz="4400" dirty="0" err="1">
                <a:latin typeface="Arial" panose="020B0604020202020204" pitchFamily="34" charset="0"/>
                <a:cs typeface="Arial" panose="020B0604020202020204" pitchFamily="34" charset="0"/>
              </a:rPr>
              <a:t>etc</a:t>
            </a:r>
            <a:r>
              <a:rPr sz="4400" dirty="0">
                <a:latin typeface="Arial" panose="020B0604020202020204" pitchFamily="34" charset="0"/>
                <a:cs typeface="Arial" panose="020B0604020202020204" pitchFamily="34" charset="0"/>
              </a:rPr>
              <a:t> are stigmatizing</a:t>
            </a:r>
            <a:endParaRPr sz="4000" dirty="0">
              <a:solidFill>
                <a:srgbClr val="FFFFFF"/>
              </a:solidFill>
              <a:latin typeface="Arial" panose="020B0604020202020204" pitchFamily="34" charset="0"/>
              <a:cs typeface="Arial" panose="020B0604020202020204" pitchFamily="34" charset="0"/>
            </a:endParaRPr>
          </a:p>
          <a:p>
            <a:pPr marL="228600" indent="-228600" algn="l">
              <a:buSzPct val="100000"/>
              <a:buChar char="•"/>
              <a:defRPr sz="3600" b="0"/>
            </a:pPr>
            <a:r>
              <a:rPr sz="4400" dirty="0">
                <a:latin typeface="Arial" panose="020B0604020202020204" pitchFamily="34" charset="0"/>
                <a:cs typeface="Arial" panose="020B0604020202020204" pitchFamily="34" charset="0"/>
              </a:rPr>
              <a:t>Work with the local influencers and key decision</a:t>
            </a:r>
            <a:r>
              <a:rPr lang="en-IN" sz="4400" dirty="0">
                <a:latin typeface="Arial" panose="020B0604020202020204" pitchFamily="34" charset="0"/>
                <a:cs typeface="Arial" panose="020B0604020202020204" pitchFamily="34" charset="0"/>
              </a:rPr>
              <a:t> </a:t>
            </a:r>
            <a:r>
              <a:rPr sz="4400" dirty="0">
                <a:latin typeface="Arial" panose="020B0604020202020204" pitchFamily="34" charset="0"/>
                <a:cs typeface="Arial" panose="020B0604020202020204" pitchFamily="34" charset="0"/>
              </a:rPr>
              <a:t>makers of the area to sensitize people </a:t>
            </a:r>
            <a:endParaRPr sz="4000" dirty="0">
              <a:solidFill>
                <a:srgbClr val="FFFFFF"/>
              </a:solidFill>
              <a:latin typeface="Arial" panose="020B0604020202020204" pitchFamily="34" charset="0"/>
              <a:cs typeface="Arial" panose="020B0604020202020204" pitchFamily="34" charset="0"/>
            </a:endParaRPr>
          </a:p>
          <a:p>
            <a:pPr marL="228600" indent="-228600" algn="l">
              <a:buSzPct val="100000"/>
              <a:buChar char="•"/>
              <a:defRPr sz="3600" b="0"/>
            </a:pPr>
            <a:r>
              <a:rPr sz="4400" dirty="0">
                <a:latin typeface="Arial" panose="020B0604020202020204" pitchFamily="34" charset="0"/>
                <a:cs typeface="Arial" panose="020B0604020202020204" pitchFamily="34" charset="0"/>
              </a:rPr>
              <a:t>Use the mass media clips to sensitize</a:t>
            </a:r>
            <a:endParaRPr sz="4000" dirty="0">
              <a:solidFill>
                <a:srgbClr val="FFFFFF"/>
              </a:solidFill>
              <a:latin typeface="Arial" panose="020B0604020202020204" pitchFamily="34" charset="0"/>
              <a:cs typeface="Arial" panose="020B0604020202020204" pitchFamily="34" charset="0"/>
            </a:endParaRPr>
          </a:p>
          <a:p>
            <a:pPr marL="228600" indent="-228600" algn="l">
              <a:buSzPct val="100000"/>
              <a:buChar char="•"/>
              <a:defRPr sz="3600" b="0"/>
            </a:pPr>
            <a:r>
              <a:rPr sz="4400" dirty="0">
                <a:latin typeface="Arial" panose="020B0604020202020204" pitchFamily="34" charset="0"/>
                <a:cs typeface="Arial" panose="020B0604020202020204" pitchFamily="34" charset="0"/>
              </a:rPr>
              <a:t>Use government orders to show why housing societies should not discriminate against the working class like car cleaners, maids etc.</a:t>
            </a:r>
          </a:p>
        </p:txBody>
      </p:sp>
      <p:sp>
        <p:nvSpPr>
          <p:cNvPr id="2" name="Slide Number Placeholder 1">
            <a:extLst>
              <a:ext uri="{FF2B5EF4-FFF2-40B4-BE49-F238E27FC236}">
                <a16:creationId xmlns:a16="http://schemas.microsoft.com/office/drawing/2014/main" id="{D7068474-E442-5646-BADC-793D5BD41740}"/>
              </a:ext>
            </a:extLst>
          </p:cNvPr>
          <p:cNvSpPr>
            <a:spLocks noGrp="1"/>
          </p:cNvSpPr>
          <p:nvPr>
            <p:ph type="sldNum" sz="quarter" idx="2"/>
          </p:nvPr>
        </p:nvSpPr>
        <p:spPr/>
        <p:txBody>
          <a:bodyPr/>
          <a:lstStyle/>
          <a:p>
            <a:fld id="{86CB4B4D-7CA3-9044-876B-883B54F8677D}" type="slidenum">
              <a:rPr lang="en-IN" smtClean="0"/>
              <a:pPr/>
              <a:t>48</a:t>
            </a:fld>
            <a:endParaRPr lang="en-IN"/>
          </a:p>
        </p:txBody>
      </p:sp>
    </p:spTree>
    <p:extLst>
      <p:ext uri="{BB962C8B-B14F-4D97-AF65-F5344CB8AC3E}">
        <p14:creationId xmlns:p14="http://schemas.microsoft.com/office/powerpoint/2010/main" val="426817622"/>
      </p:ext>
    </p:extLst>
  </p:cSld>
  <p:clrMapOvr>
    <a:masterClrMapping/>
  </p:clrMapOvr>
  <p:transition spd="med"/>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17399AE6-6E7E-9949-8D2E-D44F68C38858}"/>
              </a:ext>
            </a:extLst>
          </p:cNvPr>
          <p:cNvSpPr/>
          <p:nvPr/>
        </p:nvSpPr>
        <p:spPr>
          <a:xfrm>
            <a:off x="1083309" y="359990"/>
            <a:ext cx="22217386" cy="1297968"/>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r>
              <a:rPr lang="en-US" sz="6400" b="0" dirty="0">
                <a:latin typeface="Arial" panose="020B0604020202020204" pitchFamily="34" charset="0"/>
                <a:cs typeface="Arial" panose="020B0604020202020204" pitchFamily="34" charset="0"/>
              </a:rPr>
              <a:t>Session Summary</a:t>
            </a:r>
          </a:p>
        </p:txBody>
      </p:sp>
      <p:sp>
        <p:nvSpPr>
          <p:cNvPr id="3" name="Rounded Rectangle">
            <a:extLst>
              <a:ext uri="{FF2B5EF4-FFF2-40B4-BE49-F238E27FC236}">
                <a16:creationId xmlns:a16="http://schemas.microsoft.com/office/drawing/2014/main" id="{05D52A39-C667-454B-B389-321C4F57BEEC}"/>
              </a:ext>
            </a:extLst>
          </p:cNvPr>
          <p:cNvSpPr/>
          <p:nvPr/>
        </p:nvSpPr>
        <p:spPr>
          <a:xfrm>
            <a:off x="1198482" y="2186494"/>
            <a:ext cx="22217386" cy="11169516"/>
          </a:xfrm>
          <a:prstGeom prst="roundRect">
            <a:avLst>
              <a:gd name="adj" fmla="val 8491"/>
            </a:avLst>
          </a:prstGeom>
          <a:solidFill>
            <a:srgbClr val="002060"/>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defTabSz="914400">
              <a:defRPr sz="1800"/>
            </a:pPr>
            <a:endParaRPr lang="en-IN" sz="4000" dirty="0">
              <a:solidFill>
                <a:schemeClr val="bg1"/>
              </a:solidFill>
              <a:latin typeface="Arial" panose="020B0604020202020204" pitchFamily="34" charset="0"/>
              <a:cs typeface="Arial" panose="020B0604020202020204" pitchFamily="34" charset="0"/>
            </a:endParaRPr>
          </a:p>
        </p:txBody>
      </p:sp>
      <p:sp>
        <p:nvSpPr>
          <p:cNvPr id="4" name="Rectangle 3">
            <a:extLst>
              <a:ext uri="{FF2B5EF4-FFF2-40B4-BE49-F238E27FC236}">
                <a16:creationId xmlns:a16="http://schemas.microsoft.com/office/drawing/2014/main" id="{B2EF60CE-A6CE-F647-9B64-2AC0DD34DA9E}"/>
              </a:ext>
            </a:extLst>
          </p:cNvPr>
          <p:cNvSpPr/>
          <p:nvPr/>
        </p:nvSpPr>
        <p:spPr>
          <a:xfrm>
            <a:off x="1428416" y="4130754"/>
            <a:ext cx="21987452" cy="1184812"/>
          </a:xfrm>
          <a:prstGeom prst="rect">
            <a:avLst/>
          </a:prstGeom>
        </p:spPr>
        <p:txBody>
          <a:bodyPr wrap="square">
            <a:spAutoFit/>
          </a:bodyPr>
          <a:lstStyle/>
          <a:p>
            <a:pPr marL="1311276" indent="-685800" algn="just">
              <a:lnSpc>
                <a:spcPct val="150000"/>
              </a:lnSpc>
              <a:buFont typeface="Arial" panose="020B0604020202020204" pitchFamily="34" charset="0"/>
              <a:buChar char="•"/>
            </a:pPr>
            <a:endParaRPr lang="en-US" sz="5400" b="0" dirty="0">
              <a:latin typeface="Arial" panose="020B0604020202020204" pitchFamily="34" charset="0"/>
              <a:cs typeface="Arial" panose="020B0604020202020204" pitchFamily="34" charset="0"/>
            </a:endParaRPr>
          </a:p>
        </p:txBody>
      </p:sp>
      <p:sp>
        <p:nvSpPr>
          <p:cNvPr id="6" name="TextBox 5">
            <a:extLst>
              <a:ext uri="{FF2B5EF4-FFF2-40B4-BE49-F238E27FC236}">
                <a16:creationId xmlns:a16="http://schemas.microsoft.com/office/drawing/2014/main" id="{B5010202-CADB-BC43-B747-E7B073F5D195}"/>
              </a:ext>
            </a:extLst>
          </p:cNvPr>
          <p:cNvSpPr txBox="1"/>
          <p:nvPr/>
        </p:nvSpPr>
        <p:spPr>
          <a:xfrm>
            <a:off x="1969478" y="2657800"/>
            <a:ext cx="20749846" cy="10226913"/>
          </a:xfrm>
          <a:prstGeom prst="round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742950" indent="-742950" algn="l" defTabSz="1828800" hangingPunct="1">
              <a:buFont typeface="+mj-lt"/>
              <a:buAutoNum type="arabicPeriod"/>
            </a:pPr>
            <a:r>
              <a:rPr lang="en-IN" sz="5400" b="0" kern="1200" dirty="0">
                <a:solidFill>
                  <a:schemeClr val="tx1"/>
                </a:solidFill>
                <a:latin typeface="Arial" panose="020B0604020202020204" pitchFamily="34" charset="0"/>
                <a:cs typeface="Arial" panose="020B0604020202020204" pitchFamily="34" charset="0"/>
              </a:rPr>
              <a:t>Activating support in urban communities is important. Supporting partners in urban areas could be</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RWAs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Identified local influencers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Community based local groups / organisations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Youth groups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NSS volunteers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Indian Red Cross volunteers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NYKS-National Youth Volunteers</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NCC</a:t>
            </a:r>
          </a:p>
          <a:p>
            <a:pPr marL="1976438" lvl="1" indent="-1165225" algn="l" defTabSz="1828800" hangingPunct="1">
              <a:buFont typeface="Arial" panose="020B0604020202020204" pitchFamily="34" charset="0"/>
              <a:buChar char="•"/>
            </a:pPr>
            <a:r>
              <a:rPr lang="en-IN" sz="5400" b="0" kern="1200" dirty="0">
                <a:solidFill>
                  <a:schemeClr val="tx1"/>
                </a:solidFill>
                <a:latin typeface="Arial" panose="020B0604020202020204" pitchFamily="34" charset="0"/>
                <a:cs typeface="Arial" panose="020B0604020202020204" pitchFamily="34" charset="0"/>
              </a:rPr>
              <a:t>Bharat Scouts and Guides </a:t>
            </a:r>
            <a:endParaRPr lang="en-US" sz="5400" b="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52136450"/>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Image" descr="Image">
            <a:extLst>
              <a:ext uri="{FF2B5EF4-FFF2-40B4-BE49-F238E27FC236}">
                <a16:creationId xmlns:a16="http://schemas.microsoft.com/office/drawing/2014/main" id="{B4E566FE-E9AA-4340-A978-270664EFCF3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009460" y="7673954"/>
            <a:ext cx="2900077" cy="2829682"/>
          </a:xfrm>
          <a:prstGeom prst="rect">
            <a:avLst/>
          </a:prstGeom>
          <a:ln w="12700" cap="flat">
            <a:noFill/>
            <a:miter lim="400000"/>
          </a:ln>
          <a:effectLst>
            <a:outerShdw dist="25400" dir="5400000" rotWithShape="0">
              <a:srgbClr val="000000"/>
            </a:outerShdw>
          </a:effectLst>
        </p:spPr>
      </p:pic>
      <p:grpSp>
        <p:nvGrpSpPr>
          <p:cNvPr id="235" name="Group"/>
          <p:cNvGrpSpPr/>
          <p:nvPr/>
        </p:nvGrpSpPr>
        <p:grpSpPr>
          <a:xfrm>
            <a:off x="1026430" y="3971842"/>
            <a:ext cx="8216086" cy="3397534"/>
            <a:chOff x="0" y="0"/>
            <a:chExt cx="8216084" cy="3397532"/>
          </a:xfrm>
        </p:grpSpPr>
        <p:pic>
          <p:nvPicPr>
            <p:cNvPr id="232" name="Image" descr="Image"/>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567852"/>
              <a:ext cx="2900076" cy="2829680"/>
            </a:xfrm>
            <a:prstGeom prst="rect">
              <a:avLst/>
            </a:prstGeom>
            <a:ln w="12700" cap="flat">
              <a:noFill/>
              <a:miter lim="400000"/>
            </a:ln>
            <a:effectLst>
              <a:outerShdw dist="25400" dir="5400000" rotWithShape="0">
                <a:srgbClr val="000000"/>
              </a:outerShdw>
            </a:effectLst>
          </p:spPr>
        </p:pic>
        <p:sp>
          <p:nvSpPr>
            <p:cNvPr id="233" name="Rounded Rectangle"/>
            <p:cNvSpPr/>
            <p:nvPr/>
          </p:nvSpPr>
          <p:spPr>
            <a:xfrm>
              <a:off x="80052" y="0"/>
              <a:ext cx="8136032" cy="1993397"/>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4" name="COVID-19 is…"/>
            <p:cNvSpPr txBox="1"/>
            <p:nvPr/>
          </p:nvSpPr>
          <p:spPr>
            <a:xfrm>
              <a:off x="534100" y="348998"/>
              <a:ext cx="7227938" cy="1349086"/>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numCol="1" anchor="t">
              <a:spAutoFit/>
            </a:bodyPr>
            <a:lstStyle/>
            <a:p>
              <a:pPr defTabSz="914400">
                <a:spcBef>
                  <a:spcPts val="600"/>
                </a:spcBef>
                <a:defRPr sz="3800" cap="all">
                  <a:solidFill>
                    <a:srgbClr val="002135"/>
                  </a:solidFill>
                </a:defRPr>
              </a:pPr>
              <a:r>
                <a:rPr dirty="0">
                  <a:latin typeface="Arial" panose="020B0604020202020204" pitchFamily="34" charset="0"/>
                  <a:cs typeface="Arial" panose="020B0604020202020204" pitchFamily="34" charset="0"/>
                </a:rPr>
                <a:t>COVID-19 is</a:t>
              </a:r>
            </a:p>
            <a:p>
              <a:pPr defTabSz="914400">
                <a:spcBef>
                  <a:spcPts val="600"/>
                </a:spcBef>
                <a:defRPr sz="3800" cap="all">
                  <a:solidFill>
                    <a:srgbClr val="002135"/>
                  </a:solidFill>
                </a:defRPr>
              </a:pPr>
              <a:r>
                <a:rPr dirty="0">
                  <a:latin typeface="Arial" panose="020B0604020202020204" pitchFamily="34" charset="0"/>
                  <a:cs typeface="Arial" panose="020B0604020202020204" pitchFamily="34" charset="0"/>
                </a:rPr>
                <a:t>Coronavirus Disease-2019</a:t>
              </a:r>
            </a:p>
          </p:txBody>
        </p:sp>
      </p:grpSp>
      <p:grpSp>
        <p:nvGrpSpPr>
          <p:cNvPr id="239" name="Group"/>
          <p:cNvGrpSpPr/>
          <p:nvPr/>
        </p:nvGrpSpPr>
        <p:grpSpPr>
          <a:xfrm>
            <a:off x="1287653" y="6909650"/>
            <a:ext cx="7773691" cy="2009021"/>
            <a:chOff x="-105326" y="-829948"/>
            <a:chExt cx="7773690" cy="2009021"/>
          </a:xfrm>
        </p:grpSpPr>
        <p:sp>
          <p:nvSpPr>
            <p:cNvPr id="237" name="Rounded Rectangle"/>
            <p:cNvSpPr/>
            <p:nvPr/>
          </p:nvSpPr>
          <p:spPr>
            <a:xfrm>
              <a:off x="-105326" y="-829948"/>
              <a:ext cx="7773690" cy="1993398"/>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38" name="It is caused by a Coronavirus…"/>
            <p:cNvSpPr txBox="1"/>
            <p:nvPr/>
          </p:nvSpPr>
          <p:spPr>
            <a:xfrm>
              <a:off x="58981" y="-739400"/>
              <a:ext cx="7437933" cy="1918473"/>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none" lIns="50800" tIns="50800" rIns="50800" bIns="50800" numCol="1" anchor="t">
              <a:spAutoFit/>
            </a:bodyPr>
            <a:lstStyle/>
            <a:p>
              <a:pPr defTabSz="914400">
                <a:spcBef>
                  <a:spcPts val="600"/>
                </a:spcBef>
                <a:defRPr sz="3800" cap="all">
                  <a:solidFill>
                    <a:srgbClr val="002135"/>
                  </a:solidFill>
                </a:defRPr>
              </a:pPr>
              <a:r>
                <a:rPr sz="3600" dirty="0">
                  <a:latin typeface="Arial" panose="020B0604020202020204" pitchFamily="34" charset="0"/>
                  <a:cs typeface="Arial" panose="020B0604020202020204" pitchFamily="34" charset="0"/>
                </a:rPr>
                <a:t>It is caused by a</a:t>
              </a:r>
              <a:r>
                <a:rPr lang="en-US" sz="3600" dirty="0">
                  <a:latin typeface="Arial" panose="020B0604020202020204" pitchFamily="34" charset="0"/>
                  <a:cs typeface="Arial" panose="020B0604020202020204" pitchFamily="34" charset="0"/>
                </a:rPr>
                <a:t> virus/germ</a:t>
              </a:r>
              <a:endParaRPr sz="3600" dirty="0">
                <a:latin typeface="Arial" panose="020B0604020202020204" pitchFamily="34" charset="0"/>
                <a:cs typeface="Arial" panose="020B0604020202020204" pitchFamily="34" charset="0"/>
              </a:endParaRPr>
            </a:p>
            <a:p>
              <a:pPr defTabSz="914400">
                <a:spcBef>
                  <a:spcPts val="600"/>
                </a:spcBef>
                <a:defRPr sz="3800" cap="all">
                  <a:solidFill>
                    <a:srgbClr val="002135"/>
                  </a:solidFill>
                </a:defRPr>
              </a:pPr>
              <a:r>
                <a:rPr lang="en-US" sz="3600" dirty="0">
                  <a:latin typeface="Arial" panose="020B0604020202020204" pitchFamily="34" charset="0"/>
                  <a:cs typeface="Arial" panose="020B0604020202020204" pitchFamily="34" charset="0"/>
                </a:rPr>
                <a:t>Called as </a:t>
              </a:r>
              <a:r>
                <a:rPr sz="3600" dirty="0">
                  <a:latin typeface="Arial" panose="020B0604020202020204" pitchFamily="34" charset="0"/>
                  <a:cs typeface="Arial" panose="020B0604020202020204" pitchFamily="34" charset="0"/>
                </a:rPr>
                <a:t>Coronavirus</a:t>
              </a:r>
            </a:p>
            <a:p>
              <a:pPr defTabSz="914400">
                <a:spcBef>
                  <a:spcPts val="600"/>
                </a:spcBef>
                <a:defRPr sz="3800" cap="all">
                  <a:solidFill>
                    <a:srgbClr val="002135"/>
                  </a:solidFill>
                </a:defRPr>
              </a:pPr>
              <a:r>
                <a:rPr lang="en-US" sz="3600" dirty="0">
                  <a:latin typeface="Arial" panose="020B0604020202020204" pitchFamily="34" charset="0"/>
                  <a:cs typeface="Arial" panose="020B0604020202020204" pitchFamily="34" charset="0"/>
                </a:rPr>
                <a:t>N</a:t>
              </a:r>
              <a:r>
                <a:rPr sz="3600" dirty="0">
                  <a:latin typeface="Arial" panose="020B0604020202020204" pitchFamily="34" charset="0"/>
                  <a:cs typeface="Arial" panose="020B0604020202020204" pitchFamily="34" charset="0"/>
                </a:rPr>
                <a:t>ame</a:t>
              </a:r>
              <a:r>
                <a:rPr lang="en-US" sz="3600" dirty="0">
                  <a:latin typeface="Arial" panose="020B0604020202020204" pitchFamily="34" charset="0"/>
                  <a:cs typeface="Arial" panose="020B0604020202020204" pitchFamily="34" charset="0"/>
                </a:rPr>
                <a:t>:</a:t>
              </a:r>
              <a:r>
                <a:rPr sz="3600" dirty="0">
                  <a:latin typeface="Arial" panose="020B0604020202020204" pitchFamily="34" charset="0"/>
                  <a:cs typeface="Arial" panose="020B0604020202020204" pitchFamily="34" charset="0"/>
                </a:rPr>
                <a:t> SARS-C</a:t>
              </a:r>
              <a:r>
                <a:rPr sz="3600" cap="none" dirty="0">
                  <a:latin typeface="Arial" panose="020B0604020202020204" pitchFamily="34" charset="0"/>
                  <a:cs typeface="Arial" panose="020B0604020202020204" pitchFamily="34" charset="0"/>
                </a:rPr>
                <a:t>o</a:t>
              </a:r>
              <a:r>
                <a:rPr sz="3600" dirty="0">
                  <a:latin typeface="Arial" panose="020B0604020202020204" pitchFamily="34" charset="0"/>
                  <a:cs typeface="Arial" panose="020B0604020202020204" pitchFamily="34" charset="0"/>
                </a:rPr>
                <a:t>V-2</a:t>
              </a:r>
            </a:p>
          </p:txBody>
        </p:sp>
      </p:grpSp>
      <p:grpSp>
        <p:nvGrpSpPr>
          <p:cNvPr id="245" name="Group"/>
          <p:cNvGrpSpPr/>
          <p:nvPr/>
        </p:nvGrpSpPr>
        <p:grpSpPr>
          <a:xfrm>
            <a:off x="11558363" y="3162201"/>
            <a:ext cx="12310215" cy="4577397"/>
            <a:chOff x="0" y="0"/>
            <a:chExt cx="10146680" cy="2811443"/>
          </a:xfrm>
          <a:solidFill>
            <a:schemeClr val="bg1"/>
          </a:solidFill>
        </p:grpSpPr>
        <p:sp>
          <p:nvSpPr>
            <p:cNvPr id="240" name="Rounded Rectangle"/>
            <p:cNvSpPr/>
            <p:nvPr/>
          </p:nvSpPr>
          <p:spPr>
            <a:xfrm>
              <a:off x="0" y="0"/>
              <a:ext cx="10146680" cy="2811443"/>
            </a:xfrm>
            <a:prstGeom prst="roundRect">
              <a:avLst>
                <a:gd name="adj" fmla="val 8491"/>
              </a:avLst>
            </a:prstGeom>
            <a:grp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241" name="The symptoms of COVID-19 are Cough,…"/>
            <p:cNvSpPr txBox="1"/>
            <p:nvPr/>
          </p:nvSpPr>
          <p:spPr>
            <a:xfrm>
              <a:off x="4421351" y="165167"/>
              <a:ext cx="5600637" cy="2140605"/>
            </a:xfrm>
            <a:prstGeom prst="rect">
              <a:avLst/>
            </a:prstGeom>
            <a:grp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THE COMMON SYMPTOMS SEEN IN PEOPLE WHO GET INFECTED ARE:</a:t>
              </a: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fever</a:t>
              </a: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cough and</a:t>
              </a:r>
            </a:p>
            <a:p>
              <a:pPr marL="457200" indent="-457200" algn="l" defTabSz="914400">
                <a:lnSpc>
                  <a:spcPct val="150000"/>
                </a:lnSpc>
                <a:spcBef>
                  <a:spcPts val="600"/>
                </a:spcBef>
                <a:buFont typeface="Arial" panose="020B0604020202020204" pitchFamily="34" charset="0"/>
                <a:buChar char="•"/>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Difficulty in breathing</a:t>
              </a:r>
            </a:p>
          </p:txBody>
        </p:sp>
        <p:pic>
          <p:nvPicPr>
            <p:cNvPr id="242" name="Image" descr="Image"/>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80834" y="641141"/>
              <a:ext cx="1236022" cy="1529080"/>
            </a:xfrm>
            <a:prstGeom prst="rect">
              <a:avLst/>
            </a:prstGeom>
            <a:grpFill/>
            <a:ln w="12700" cap="flat">
              <a:noFill/>
              <a:miter lim="400000"/>
            </a:ln>
            <a:effectLst/>
          </p:spPr>
        </p:pic>
        <p:pic>
          <p:nvPicPr>
            <p:cNvPr id="243" name="Image" descr="Image"/>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a:xfrm>
              <a:off x="1611915" y="641141"/>
              <a:ext cx="1241741" cy="1451381"/>
            </a:xfrm>
            <a:prstGeom prst="rect">
              <a:avLst/>
            </a:prstGeom>
            <a:grpFill/>
            <a:ln w="12700" cap="flat">
              <a:noFill/>
              <a:miter lim="400000"/>
            </a:ln>
            <a:effectLst/>
          </p:spPr>
        </p:pic>
        <p:pic>
          <p:nvPicPr>
            <p:cNvPr id="244" name="Image" descr="Image"/>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a:xfrm>
              <a:off x="3063407" y="644316"/>
              <a:ext cx="1289798" cy="1522892"/>
            </a:xfrm>
            <a:prstGeom prst="rect">
              <a:avLst/>
            </a:prstGeom>
            <a:grpFill/>
            <a:ln w="12700" cap="flat">
              <a:noFill/>
              <a:miter lim="400000"/>
            </a:ln>
            <a:effectLst/>
          </p:spPr>
        </p:pic>
      </p:grpSp>
      <p:grpSp>
        <p:nvGrpSpPr>
          <p:cNvPr id="252" name="Group"/>
          <p:cNvGrpSpPr/>
          <p:nvPr/>
        </p:nvGrpSpPr>
        <p:grpSpPr>
          <a:xfrm>
            <a:off x="1136788" y="838077"/>
            <a:ext cx="8886307" cy="1891549"/>
            <a:chOff x="580675" y="183276"/>
            <a:chExt cx="8886305" cy="1891548"/>
          </a:xfrm>
        </p:grpSpPr>
        <p:sp>
          <p:nvSpPr>
            <p:cNvPr id="250" name="Rounded Rectangle"/>
            <p:cNvSpPr/>
            <p:nvPr/>
          </p:nvSpPr>
          <p:spPr>
            <a:xfrm>
              <a:off x="580675" y="183276"/>
              <a:ext cx="8886305" cy="1891548"/>
            </a:xfrm>
            <a:prstGeom prst="roundRect">
              <a:avLst>
                <a:gd name="adj" fmla="val 10071"/>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51" name="WHAT ARE WE GOING TO LEARN?"/>
            <p:cNvSpPr txBox="1"/>
            <p:nvPr/>
          </p:nvSpPr>
          <p:spPr>
            <a:xfrm>
              <a:off x="955813" y="201766"/>
              <a:ext cx="8136031" cy="164147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a:defRPr sz="5000">
                  <a:solidFill>
                    <a:srgbClr val="002135"/>
                  </a:solidFill>
                </a:defRPr>
              </a:lvl1pPr>
            </a:lstStyle>
            <a:p>
              <a:r>
                <a:rPr b="0" dirty="0">
                  <a:latin typeface="Arial" panose="020B0604020202020204" pitchFamily="34" charset="0"/>
                  <a:cs typeface="Arial" panose="020B0604020202020204" pitchFamily="34" charset="0"/>
                </a:rPr>
                <a:t>LET US UNDERSTAND ABOUT COVID-19</a:t>
              </a:r>
            </a:p>
          </p:txBody>
        </p:sp>
      </p:grpSp>
      <p:grpSp>
        <p:nvGrpSpPr>
          <p:cNvPr id="255" name="Group"/>
          <p:cNvGrpSpPr/>
          <p:nvPr/>
        </p:nvGrpSpPr>
        <p:grpSpPr>
          <a:xfrm>
            <a:off x="14594348" y="452288"/>
            <a:ext cx="7666551" cy="2296575"/>
            <a:chOff x="-181736" y="0"/>
            <a:chExt cx="6778721" cy="2296573"/>
          </a:xfrm>
        </p:grpSpPr>
        <p:sp>
          <p:nvSpPr>
            <p:cNvPr id="253" name="Rounded Rectangle"/>
            <p:cNvSpPr/>
            <p:nvPr/>
          </p:nvSpPr>
          <p:spPr>
            <a:xfrm>
              <a:off x="0" y="0"/>
              <a:ext cx="6596985" cy="2296573"/>
            </a:xfrm>
            <a:prstGeom prst="roundRect">
              <a:avLst>
                <a:gd name="adj" fmla="val 8295"/>
              </a:avLst>
            </a:prstGeom>
            <a:solidFill>
              <a:srgbClr val="FFFFFF"/>
            </a:solidFill>
            <a:ln w="12700" cap="flat">
              <a:solidFill>
                <a:srgbClr val="055FB8"/>
              </a:solidFill>
              <a:prstDash val="solid"/>
              <a:miter lim="400000"/>
            </a:ln>
            <a:effectLst/>
          </p:spPr>
          <p:txBody>
            <a:bodyPr wrap="square" lIns="0" tIns="0" rIns="0" bIns="0" numCol="1" anchor="ctr">
              <a:noAutofit/>
            </a:bodyPr>
            <a:lstStyle/>
            <a:p>
              <a:pPr>
                <a:defRPr sz="3200">
                  <a:solidFill>
                    <a:schemeClr val="accent1">
                      <a:hueOff val="114395"/>
                      <a:lumOff val="-24975"/>
                    </a:schemeClr>
                  </a:solidFill>
                </a:defRPr>
              </a:pPr>
              <a:endParaRPr b="0" dirty="0">
                <a:latin typeface="Arial" panose="020B0604020202020204" pitchFamily="34" charset="0"/>
                <a:cs typeface="Arial" panose="020B0604020202020204" pitchFamily="34" charset="0"/>
              </a:endParaRPr>
            </a:p>
          </p:txBody>
        </p:sp>
        <p:sp>
          <p:nvSpPr>
            <p:cNvPr id="254" name="WHAT ARE WE GOING TO LEARN?"/>
            <p:cNvSpPr txBox="1"/>
            <p:nvPr/>
          </p:nvSpPr>
          <p:spPr>
            <a:xfrm>
              <a:off x="-181736" y="549332"/>
              <a:ext cx="6596985" cy="1456808"/>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defRPr sz="4000">
                  <a:solidFill>
                    <a:srgbClr val="002135"/>
                  </a:solidFill>
                </a:defRPr>
              </a:pPr>
              <a:r>
                <a:rPr sz="4400" b="0" dirty="0">
                  <a:latin typeface="Arial" panose="020B0604020202020204" pitchFamily="34" charset="0"/>
                  <a:cs typeface="Arial" panose="020B0604020202020204" pitchFamily="34" charset="0"/>
                </a:rPr>
                <a:t>WHAT </a:t>
              </a:r>
              <a:r>
                <a:rPr lang="en-US" sz="4400" b="0" dirty="0">
                  <a:latin typeface="Arial" panose="020B0604020202020204" pitchFamily="34" charset="0"/>
                  <a:cs typeface="Arial" panose="020B0604020202020204" pitchFamily="34" charset="0"/>
                </a:rPr>
                <a:t>HAPPENS WHEN YOU HAVE </a:t>
              </a:r>
              <a:r>
                <a:rPr sz="4400" b="0" dirty="0">
                  <a:latin typeface="Arial" panose="020B0604020202020204" pitchFamily="34" charset="0"/>
                  <a:cs typeface="Arial" panose="020B0604020202020204" pitchFamily="34" charset="0"/>
                </a:rPr>
                <a:t>COVID-19 </a:t>
              </a:r>
            </a:p>
          </p:txBody>
        </p:sp>
      </p:grpSp>
      <p:sp>
        <p:nvSpPr>
          <p:cNvPr id="256" name="Line"/>
          <p:cNvSpPr/>
          <p:nvPr/>
        </p:nvSpPr>
        <p:spPr>
          <a:xfrm flipV="1">
            <a:off x="12367233" y="2525138"/>
            <a:ext cx="1" cy="8452645"/>
          </a:xfrm>
          <a:prstGeom prst="line">
            <a:avLst/>
          </a:prstGeom>
          <a:ln w="25400">
            <a:solidFill>
              <a:srgbClr val="FFFFFF"/>
            </a:solidFill>
            <a:miter lim="400000"/>
          </a:ln>
        </p:spPr>
        <p:txBody>
          <a:bodyPr lIns="0" tIns="0" rIns="0" bIns="0" anchor="ct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32" name="Rounded Rectangle">
            <a:extLst>
              <a:ext uri="{FF2B5EF4-FFF2-40B4-BE49-F238E27FC236}">
                <a16:creationId xmlns:a16="http://schemas.microsoft.com/office/drawing/2014/main" id="{25FD0FD9-A5DB-8440-8020-62F30A5B59B2}"/>
              </a:ext>
            </a:extLst>
          </p:cNvPr>
          <p:cNvSpPr/>
          <p:nvPr/>
        </p:nvSpPr>
        <p:spPr>
          <a:xfrm>
            <a:off x="865889" y="9642449"/>
            <a:ext cx="8416793" cy="2184553"/>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33" name="It is caused by a Coronavirus…">
            <a:extLst>
              <a:ext uri="{FF2B5EF4-FFF2-40B4-BE49-F238E27FC236}">
                <a16:creationId xmlns:a16="http://schemas.microsoft.com/office/drawing/2014/main" id="{5080EC6B-FF2A-3742-91B8-7C400E8D6EB3}"/>
              </a:ext>
            </a:extLst>
          </p:cNvPr>
          <p:cNvSpPr txBox="1"/>
          <p:nvPr/>
        </p:nvSpPr>
        <p:spPr>
          <a:xfrm>
            <a:off x="1428415" y="9855595"/>
            <a:ext cx="7489493" cy="1856919"/>
          </a:xfrm>
          <a:prstGeom prst="rect">
            <a:avLst/>
          </a:prstGeom>
          <a:ln>
            <a:noFill/>
          </a:ln>
          <a:extLst>
            <a:ext uri="{C572A759-6A51-4108-AA02-DFA0A04FC94B}">
              <ma14:wrappingTextBoxFlag xmlns:ma14="http://schemas.microsoft.com/office/mac/drawingml/2011/main" xmlns:a14="http://schemas.microsoft.com/office/drawing/2010/main" xmlns:m="http://schemas.openxmlformats.org/officeDocument/2006/math" xmlns="" val="1"/>
            </a:ext>
          </a:extLst>
        </p:spPr>
        <p:style>
          <a:lnRef idx="1">
            <a:schemeClr val="dk1"/>
          </a:lnRef>
          <a:fillRef idx="2">
            <a:schemeClr val="dk1"/>
          </a:fillRef>
          <a:effectRef idx="1">
            <a:schemeClr val="dk1"/>
          </a:effectRef>
          <a:fontRef idx="minor">
            <a:schemeClr val="dk1"/>
          </a:fontRef>
        </p:style>
        <p:txBody>
          <a:bodyPr wrap="square" lIns="50800" tIns="50800" rIns="50800" bIns="50800" numCol="1" anchor="t">
            <a:spAutoFit/>
          </a:bodyPr>
          <a:lstStyle/>
          <a:p>
            <a:pPr defTabSz="914400">
              <a:spcBef>
                <a:spcPts val="600"/>
              </a:spcBef>
              <a:defRPr sz="3800" cap="all">
                <a:solidFill>
                  <a:srgbClr val="002135"/>
                </a:solidFill>
              </a:defRPr>
            </a:pPr>
            <a:r>
              <a:rPr lang="en-US" b="0" dirty="0">
                <a:latin typeface="Arial" panose="020B0604020202020204" pitchFamily="34" charset="0"/>
                <a:cs typeface="Arial" panose="020B0604020202020204" pitchFamily="34" charset="0"/>
              </a:rPr>
              <a:t>THIS germ is small and cannot be seen by the naked eye</a:t>
            </a:r>
            <a:endParaRPr b="0" dirty="0">
              <a:latin typeface="Arial" panose="020B0604020202020204" pitchFamily="34" charset="0"/>
              <a:cs typeface="Arial" panose="020B0604020202020204" pitchFamily="34" charset="0"/>
            </a:endParaRPr>
          </a:p>
        </p:txBody>
      </p:sp>
      <p:sp>
        <p:nvSpPr>
          <p:cNvPr id="35" name="Rounded Rectangle">
            <a:extLst>
              <a:ext uri="{FF2B5EF4-FFF2-40B4-BE49-F238E27FC236}">
                <a16:creationId xmlns:a16="http://schemas.microsoft.com/office/drawing/2014/main" id="{8462F533-AA0E-3A45-BBAD-9836328F9760}"/>
              </a:ext>
            </a:extLst>
          </p:cNvPr>
          <p:cNvSpPr/>
          <p:nvPr/>
        </p:nvSpPr>
        <p:spPr>
          <a:xfrm>
            <a:off x="11558362" y="8065263"/>
            <a:ext cx="12310215" cy="5015451"/>
          </a:xfrm>
          <a:prstGeom prst="roundRect">
            <a:avLst>
              <a:gd name="adj" fmla="val 8491"/>
            </a:avLst>
          </a:prstGeom>
          <a:solidFill>
            <a:schemeClr val="bg1"/>
          </a:solidFill>
          <a:ln w="12700" cap="flat">
            <a:noFill/>
            <a:miter lim="400000"/>
          </a:ln>
          <a:effectLst>
            <a:outerShdw blurRad="63500" dist="25400" dir="5400000" rotWithShape="0">
              <a:srgbClr val="000000">
                <a:alpha val="50000"/>
              </a:srgbClr>
            </a:outerShdw>
          </a:effectLst>
        </p:spPr>
        <p:txBody>
          <a:bodyPr wrap="square" lIns="0" tIns="0" rIns="0" bIns="0" numCol="1" anchor="ctr">
            <a:noAutofit/>
          </a:bodyPr>
          <a:lstStyle/>
          <a:p>
            <a:pPr>
              <a:defRPr sz="3200">
                <a:solidFill>
                  <a:srgbClr val="228B22"/>
                </a:solidFill>
              </a:defRPr>
            </a:pPr>
            <a:endParaRPr b="0" dirty="0">
              <a:solidFill>
                <a:sysClr val="windowText" lastClr="000000"/>
              </a:solidFill>
              <a:latin typeface="Arial" panose="020B0604020202020204" pitchFamily="34" charset="0"/>
              <a:cs typeface="Arial" panose="020B0604020202020204" pitchFamily="34" charset="0"/>
            </a:endParaRPr>
          </a:p>
        </p:txBody>
      </p:sp>
      <p:sp>
        <p:nvSpPr>
          <p:cNvPr id="36" name="The symptoms of COVID-19 are Cough,…">
            <a:extLst>
              <a:ext uri="{FF2B5EF4-FFF2-40B4-BE49-F238E27FC236}">
                <a16:creationId xmlns:a16="http://schemas.microsoft.com/office/drawing/2014/main" id="{B611A37E-6D6F-7C4F-97CA-0BDD36E40FA1}"/>
              </a:ext>
            </a:extLst>
          </p:cNvPr>
          <p:cNvSpPr txBox="1"/>
          <p:nvPr/>
        </p:nvSpPr>
        <p:spPr>
          <a:xfrm>
            <a:off x="12367233" y="8115320"/>
            <a:ext cx="10763579" cy="4777846"/>
          </a:xfrm>
          <a:prstGeom prst="rect">
            <a:avLst/>
          </a:prstGeom>
          <a:solidFill>
            <a:schemeClr val="bg1"/>
          </a:solid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algn="l" defTabSz="914400">
              <a:lnSpc>
                <a:spcPct val="150000"/>
              </a:lnSpc>
              <a:spcBef>
                <a:spcPts val="600"/>
              </a:spcBef>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SHOULD WORRY ABOUT THIS INFECTION IF:</a:t>
            </a:r>
          </a:p>
          <a:p>
            <a:pPr marL="514350" indent="-514350" algn="l" defTabSz="914400">
              <a:lnSpc>
                <a:spcPct val="150000"/>
              </a:lnSpc>
              <a:spcBef>
                <a:spcPts val="600"/>
              </a:spcBef>
              <a:buAutoNum type="arabicPeriod"/>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HAVE Travelled TO A PLACE WHERE THE INFECTION </a:t>
            </a:r>
            <a:r>
              <a:rPr lang="en-IN" sz="2800" b="0" dirty="0" err="1">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iS</a:t>
            </a: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 REPORTED</a:t>
            </a:r>
          </a:p>
          <a:p>
            <a:pPr marL="514350" indent="-514350" algn="l" defTabSz="914400">
              <a:lnSpc>
                <a:spcPct val="150000"/>
              </a:lnSpc>
              <a:spcBef>
                <a:spcPts val="600"/>
              </a:spcBef>
              <a:buAutoNum type="arabicPeriod"/>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HAVE BEEN IN CLOSE CONTACT WITH SOMEONE WHO HAS THIS INFECTION </a:t>
            </a:r>
          </a:p>
          <a:p>
            <a:pPr marL="514350" indent="-514350" algn="l" defTabSz="914400">
              <a:lnSpc>
                <a:spcPct val="150000"/>
              </a:lnSpc>
              <a:spcBef>
                <a:spcPts val="600"/>
              </a:spcBef>
              <a:buAutoNum type="arabicPeriod"/>
              <a:defRPr sz="2700" b="0" cap="all">
                <a:solidFill>
                  <a:srgbClr val="FFFFFF"/>
                </a:solidFill>
              </a:defRPr>
            </a:pPr>
            <a:r>
              <a:rPr lang="en-IN" sz="2800" b="0" dirty="0">
                <a:ln w="0"/>
                <a:solidFill>
                  <a:schemeClr val="tx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You have lived in the same place as someone who has become positive</a:t>
            </a:r>
          </a:p>
        </p:txBody>
      </p:sp>
      <p:sp>
        <p:nvSpPr>
          <p:cNvPr id="2" name="Slide Number Placeholder 1">
            <a:extLst>
              <a:ext uri="{FF2B5EF4-FFF2-40B4-BE49-F238E27FC236}">
                <a16:creationId xmlns:a16="http://schemas.microsoft.com/office/drawing/2014/main" id="{767C7DDC-AE5B-7D49-9F48-A230C7339139}"/>
              </a:ext>
            </a:extLst>
          </p:cNvPr>
          <p:cNvSpPr>
            <a:spLocks noGrp="1"/>
          </p:cNvSpPr>
          <p:nvPr>
            <p:ph type="sldNum" sz="quarter" idx="2"/>
          </p:nvPr>
        </p:nvSpPr>
        <p:spPr/>
        <p:txBody>
          <a:bodyPr/>
          <a:lstStyle/>
          <a:p>
            <a:fld id="{86CB4B4D-7CA3-9044-876B-883B54F8677D}" type="slidenum">
              <a:rPr lang="en-IN" smtClean="0"/>
              <a:pPr/>
              <a:t>5</a:t>
            </a:fld>
            <a:endParaRPr lang="en-IN"/>
          </a:p>
        </p:txBody>
      </p:sp>
      <p:pic>
        <p:nvPicPr>
          <p:cNvPr id="28" name="Picture 27">
            <a:extLst>
              <a:ext uri="{FF2B5EF4-FFF2-40B4-BE49-F238E27FC236}">
                <a16:creationId xmlns:a16="http://schemas.microsoft.com/office/drawing/2014/main" id="{626C3CCD-04B8-D640-BEAE-0C2F1207DF01}"/>
              </a:ext>
            </a:extLst>
          </p:cNvPr>
          <p:cNvPicPr>
            <a:picLocks noChangeAspect="1"/>
          </p:cNvPicPr>
          <p:nvPr/>
        </p:nvPicPr>
        <p:blipFill>
          <a:blip r:embed="rId7" cstate="email">
            <a:extLst>
              <a:ext uri="{BEBA8EAE-BF5A-486C-A8C5-ECC9F3942E4B}">
                <a14:imgProps xmlns:a14="http://schemas.microsoft.com/office/drawing/2010/main">
                  <a14:imgLayer r:embed="rId8">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776727" y="13130771"/>
            <a:ext cx="1488607" cy="487823"/>
          </a:xfrm>
          <a:prstGeom prst="rect">
            <a:avLst/>
          </a:prstGeom>
        </p:spPr>
      </p:pic>
      <p:pic>
        <p:nvPicPr>
          <p:cNvPr id="29" name="Picture 28">
            <a:extLst>
              <a:ext uri="{FF2B5EF4-FFF2-40B4-BE49-F238E27FC236}">
                <a16:creationId xmlns:a16="http://schemas.microsoft.com/office/drawing/2014/main" id="{30240B0D-8FC6-FA4A-8FC8-060EDBF437CE}"/>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282126" y="12859433"/>
            <a:ext cx="1488607" cy="942081"/>
          </a:xfrm>
          <a:prstGeom prst="rect">
            <a:avLst/>
          </a:prstGeom>
        </p:spPr>
      </p:pic>
    </p:spTree>
    <p:extLst>
      <p:ext uri="{BB962C8B-B14F-4D97-AF65-F5344CB8AC3E}">
        <p14:creationId xmlns:p14="http://schemas.microsoft.com/office/powerpoint/2010/main" val="3077019147"/>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175B7339-316B-2744-B900-F04AB7735869}"/>
              </a:ext>
            </a:extLst>
          </p:cNvPr>
          <p:cNvSpPr/>
          <p:nvPr/>
        </p:nvSpPr>
        <p:spPr>
          <a:xfrm>
            <a:off x="1809691" y="402372"/>
            <a:ext cx="20237453" cy="1118255"/>
          </a:xfrm>
          <a:prstGeom prst="roundRect">
            <a:avLst/>
          </a:prstGeom>
          <a:solidFill>
            <a:srgbClr val="002060"/>
          </a:solidFill>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D1CE9E25-FC37-DB45-A1AC-2FBC0FB515CD}"/>
              </a:ext>
            </a:extLst>
          </p:cNvPr>
          <p:cNvSpPr txBox="1"/>
          <p:nvPr/>
        </p:nvSpPr>
        <p:spPr>
          <a:xfrm>
            <a:off x="9254158" y="494704"/>
            <a:ext cx="6065763" cy="933589"/>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pPr algn="l" fontAlgn="base"/>
            <a:r>
              <a:rPr lang="en-US" sz="5400" dirty="0">
                <a:solidFill>
                  <a:schemeClr val="bg1"/>
                </a:solidFill>
                <a:latin typeface="Arial" panose="020B0604020202020204" pitchFamily="34" charset="0"/>
                <a:ea typeface="Arial" panose="020B0604020202020204" pitchFamily="34" charset="0"/>
                <a:cs typeface="Arial" panose="020B0604020202020204" pitchFamily="34" charset="0"/>
              </a:rPr>
              <a:t>TERMS TO KNOW</a:t>
            </a:r>
          </a:p>
        </p:txBody>
      </p:sp>
      <p:sp>
        <p:nvSpPr>
          <p:cNvPr id="6" name="TextBox 5">
            <a:extLst>
              <a:ext uri="{FF2B5EF4-FFF2-40B4-BE49-F238E27FC236}">
                <a16:creationId xmlns:a16="http://schemas.microsoft.com/office/drawing/2014/main" id="{4F8457DF-9253-6245-9EC8-A3290E3A2907}"/>
              </a:ext>
            </a:extLst>
          </p:cNvPr>
          <p:cNvSpPr txBox="1"/>
          <p:nvPr/>
        </p:nvSpPr>
        <p:spPr>
          <a:xfrm>
            <a:off x="1316661" y="2726395"/>
            <a:ext cx="6832714"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CORONAVIRUS</a:t>
            </a:r>
          </a:p>
        </p:txBody>
      </p:sp>
      <p:sp>
        <p:nvSpPr>
          <p:cNvPr id="7" name="TextBox 6">
            <a:extLst>
              <a:ext uri="{FF2B5EF4-FFF2-40B4-BE49-F238E27FC236}">
                <a16:creationId xmlns:a16="http://schemas.microsoft.com/office/drawing/2014/main" id="{583F85E0-D6F8-914D-BBDB-68526128D165}"/>
              </a:ext>
            </a:extLst>
          </p:cNvPr>
          <p:cNvSpPr txBox="1"/>
          <p:nvPr/>
        </p:nvSpPr>
        <p:spPr>
          <a:xfrm>
            <a:off x="9195013" y="2723939"/>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COVID-19</a:t>
            </a:r>
          </a:p>
        </p:txBody>
      </p:sp>
      <p:sp>
        <p:nvSpPr>
          <p:cNvPr id="8" name="TextBox 7">
            <a:extLst>
              <a:ext uri="{FF2B5EF4-FFF2-40B4-BE49-F238E27FC236}">
                <a16:creationId xmlns:a16="http://schemas.microsoft.com/office/drawing/2014/main" id="{D90F9B61-B85F-E741-8647-6D1A7246DB64}"/>
              </a:ext>
            </a:extLst>
          </p:cNvPr>
          <p:cNvSpPr txBox="1"/>
          <p:nvPr/>
        </p:nvSpPr>
        <p:spPr>
          <a:xfrm>
            <a:off x="1083308" y="10401218"/>
            <a:ext cx="6984926" cy="2133918"/>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COMMUNITY TRANSMISSION </a:t>
            </a:r>
          </a:p>
        </p:txBody>
      </p:sp>
      <p:sp>
        <p:nvSpPr>
          <p:cNvPr id="9" name="TextBox 8">
            <a:extLst>
              <a:ext uri="{FF2B5EF4-FFF2-40B4-BE49-F238E27FC236}">
                <a16:creationId xmlns:a16="http://schemas.microsoft.com/office/drawing/2014/main" id="{322AD1CD-CB97-2842-A8F3-E590FD78AC93}"/>
              </a:ext>
            </a:extLst>
          </p:cNvPr>
          <p:cNvSpPr txBox="1"/>
          <p:nvPr/>
        </p:nvSpPr>
        <p:spPr>
          <a:xfrm>
            <a:off x="15877790" y="10276956"/>
            <a:ext cx="6984926" cy="2133918"/>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ASYMPTOMATIC TRANSMISSION </a:t>
            </a:r>
          </a:p>
        </p:txBody>
      </p:sp>
      <p:sp>
        <p:nvSpPr>
          <p:cNvPr id="10" name="TextBox 9">
            <a:extLst>
              <a:ext uri="{FF2B5EF4-FFF2-40B4-BE49-F238E27FC236}">
                <a16:creationId xmlns:a16="http://schemas.microsoft.com/office/drawing/2014/main" id="{F4AEC27C-3C83-784A-B7B5-F0248C939804}"/>
              </a:ext>
            </a:extLst>
          </p:cNvPr>
          <p:cNvSpPr txBox="1"/>
          <p:nvPr/>
        </p:nvSpPr>
        <p:spPr>
          <a:xfrm>
            <a:off x="9192082" y="4674182"/>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OUTBREAK </a:t>
            </a:r>
          </a:p>
        </p:txBody>
      </p:sp>
      <p:sp>
        <p:nvSpPr>
          <p:cNvPr id="11" name="TextBox 10">
            <a:extLst>
              <a:ext uri="{FF2B5EF4-FFF2-40B4-BE49-F238E27FC236}">
                <a16:creationId xmlns:a16="http://schemas.microsoft.com/office/drawing/2014/main" id="{2989F0D8-56E6-7B4D-968B-77E56A4FDC07}"/>
              </a:ext>
            </a:extLst>
          </p:cNvPr>
          <p:cNvSpPr txBox="1"/>
          <p:nvPr/>
        </p:nvSpPr>
        <p:spPr>
          <a:xfrm>
            <a:off x="15987520" y="2723939"/>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EPIDEMIC</a:t>
            </a:r>
          </a:p>
        </p:txBody>
      </p:sp>
      <p:sp>
        <p:nvSpPr>
          <p:cNvPr id="12" name="TextBox 11">
            <a:extLst>
              <a:ext uri="{FF2B5EF4-FFF2-40B4-BE49-F238E27FC236}">
                <a16:creationId xmlns:a16="http://schemas.microsoft.com/office/drawing/2014/main" id="{AD7251E2-8A34-AC4E-84D2-49065F0D04E7}"/>
              </a:ext>
            </a:extLst>
          </p:cNvPr>
          <p:cNvSpPr txBox="1"/>
          <p:nvPr/>
        </p:nvSpPr>
        <p:spPr>
          <a:xfrm>
            <a:off x="1316661" y="4711974"/>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PANDEMIC</a:t>
            </a:r>
          </a:p>
        </p:txBody>
      </p:sp>
      <p:sp>
        <p:nvSpPr>
          <p:cNvPr id="13" name="TextBox 12">
            <a:extLst>
              <a:ext uri="{FF2B5EF4-FFF2-40B4-BE49-F238E27FC236}">
                <a16:creationId xmlns:a16="http://schemas.microsoft.com/office/drawing/2014/main" id="{0181F632-59E7-BC42-B30A-3645DF2A8AE3}"/>
              </a:ext>
            </a:extLst>
          </p:cNvPr>
          <p:cNvSpPr txBox="1"/>
          <p:nvPr/>
        </p:nvSpPr>
        <p:spPr>
          <a:xfrm>
            <a:off x="9187579" y="10812730"/>
            <a:ext cx="5744308" cy="2133918"/>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FLATTENING THE CURVE</a:t>
            </a:r>
          </a:p>
        </p:txBody>
      </p:sp>
      <p:sp>
        <p:nvSpPr>
          <p:cNvPr id="14" name="TextBox 13">
            <a:extLst>
              <a:ext uri="{FF2B5EF4-FFF2-40B4-BE49-F238E27FC236}">
                <a16:creationId xmlns:a16="http://schemas.microsoft.com/office/drawing/2014/main" id="{710F9BB6-2465-1C4E-B9B2-5A49DDA7EAD4}"/>
              </a:ext>
            </a:extLst>
          </p:cNvPr>
          <p:cNvSpPr txBox="1"/>
          <p:nvPr/>
        </p:nvSpPr>
        <p:spPr>
          <a:xfrm>
            <a:off x="1083308" y="6750015"/>
            <a:ext cx="6400801"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CONTAINMENT </a:t>
            </a:r>
          </a:p>
        </p:txBody>
      </p:sp>
      <p:sp>
        <p:nvSpPr>
          <p:cNvPr id="15" name="TextBox 14">
            <a:extLst>
              <a:ext uri="{FF2B5EF4-FFF2-40B4-BE49-F238E27FC236}">
                <a16:creationId xmlns:a16="http://schemas.microsoft.com/office/drawing/2014/main" id="{4D290EED-8E75-824F-96D0-255811A07A03}"/>
              </a:ext>
            </a:extLst>
          </p:cNvPr>
          <p:cNvSpPr txBox="1"/>
          <p:nvPr/>
        </p:nvSpPr>
        <p:spPr>
          <a:xfrm>
            <a:off x="15987520" y="4802199"/>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MITIGATION </a:t>
            </a:r>
          </a:p>
        </p:txBody>
      </p:sp>
      <p:sp>
        <p:nvSpPr>
          <p:cNvPr id="16" name="TextBox 15">
            <a:extLst>
              <a:ext uri="{FF2B5EF4-FFF2-40B4-BE49-F238E27FC236}">
                <a16:creationId xmlns:a16="http://schemas.microsoft.com/office/drawing/2014/main" id="{758CF90A-2108-4941-B071-0AFC27C5490E}"/>
              </a:ext>
            </a:extLst>
          </p:cNvPr>
          <p:cNvSpPr txBox="1"/>
          <p:nvPr/>
        </p:nvSpPr>
        <p:spPr>
          <a:xfrm>
            <a:off x="16058317" y="6624621"/>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ISOLATION </a:t>
            </a:r>
          </a:p>
        </p:txBody>
      </p:sp>
      <p:sp>
        <p:nvSpPr>
          <p:cNvPr id="17" name="TextBox 16">
            <a:extLst>
              <a:ext uri="{FF2B5EF4-FFF2-40B4-BE49-F238E27FC236}">
                <a16:creationId xmlns:a16="http://schemas.microsoft.com/office/drawing/2014/main" id="{F44DBB35-A8B3-F845-8B3B-5111B3ACDB5F}"/>
              </a:ext>
            </a:extLst>
          </p:cNvPr>
          <p:cNvSpPr txBox="1"/>
          <p:nvPr/>
        </p:nvSpPr>
        <p:spPr>
          <a:xfrm>
            <a:off x="9319846" y="6750014"/>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QUARANTINE</a:t>
            </a:r>
          </a:p>
        </p:txBody>
      </p:sp>
      <p:sp>
        <p:nvSpPr>
          <p:cNvPr id="19" name="TextBox 18">
            <a:extLst>
              <a:ext uri="{FF2B5EF4-FFF2-40B4-BE49-F238E27FC236}">
                <a16:creationId xmlns:a16="http://schemas.microsoft.com/office/drawing/2014/main" id="{F22F8B19-9675-CB43-8681-0CCCDDEDA607}"/>
              </a:ext>
            </a:extLst>
          </p:cNvPr>
          <p:cNvSpPr txBox="1"/>
          <p:nvPr/>
        </p:nvSpPr>
        <p:spPr>
          <a:xfrm>
            <a:off x="4188815" y="8397244"/>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FOMITES</a:t>
            </a:r>
          </a:p>
        </p:txBody>
      </p:sp>
      <p:sp>
        <p:nvSpPr>
          <p:cNvPr id="20" name="TextBox 19">
            <a:extLst>
              <a:ext uri="{FF2B5EF4-FFF2-40B4-BE49-F238E27FC236}">
                <a16:creationId xmlns:a16="http://schemas.microsoft.com/office/drawing/2014/main" id="{3D98CB50-E255-CE48-AD33-E8327C3ED12C}"/>
              </a:ext>
            </a:extLst>
          </p:cNvPr>
          <p:cNvSpPr txBox="1"/>
          <p:nvPr/>
        </p:nvSpPr>
        <p:spPr>
          <a:xfrm>
            <a:off x="13730335" y="8326517"/>
            <a:ext cx="5744308" cy="1118255"/>
          </a:xfrm>
          <a:prstGeom prst="rect">
            <a:avLst/>
          </a:prstGeom>
          <a:ln/>
        </p:spPr>
        <p:style>
          <a:lnRef idx="1">
            <a:schemeClr val="dk1"/>
          </a:lnRef>
          <a:fillRef idx="2">
            <a:schemeClr val="dk1"/>
          </a:fillRef>
          <a:effectRef idx="1">
            <a:schemeClr val="dk1"/>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fontAlgn="base"/>
            <a:r>
              <a:rPr lang="en-US" sz="6600" b="0" dirty="0">
                <a:latin typeface="Arial" panose="020B0604020202020204" pitchFamily="34" charset="0"/>
                <a:ea typeface="Arial" panose="020B0604020202020204" pitchFamily="34" charset="0"/>
                <a:cs typeface="Arial" panose="020B0604020202020204" pitchFamily="34" charset="0"/>
              </a:rPr>
              <a:t>AEROSOLS</a:t>
            </a:r>
          </a:p>
        </p:txBody>
      </p:sp>
      <p:pic>
        <p:nvPicPr>
          <p:cNvPr id="18" name="Picture 17">
            <a:extLst>
              <a:ext uri="{FF2B5EF4-FFF2-40B4-BE49-F238E27FC236}">
                <a16:creationId xmlns:a16="http://schemas.microsoft.com/office/drawing/2014/main" id="{D288CC72-139C-E545-9ABD-52209B1787F6}"/>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70605" y="12946648"/>
            <a:ext cx="1488607" cy="487823"/>
          </a:xfrm>
          <a:prstGeom prst="rect">
            <a:avLst/>
          </a:prstGeom>
        </p:spPr>
      </p:pic>
      <p:pic>
        <p:nvPicPr>
          <p:cNvPr id="21" name="Picture 20">
            <a:extLst>
              <a:ext uri="{FF2B5EF4-FFF2-40B4-BE49-F238E27FC236}">
                <a16:creationId xmlns:a16="http://schemas.microsoft.com/office/drawing/2014/main" id="{7B26DBB2-976F-4942-83E2-3CCAE05176E7}"/>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241448" y="12773919"/>
            <a:ext cx="1488607" cy="942081"/>
          </a:xfrm>
          <a:prstGeom prst="rect">
            <a:avLst/>
          </a:prstGeom>
        </p:spPr>
      </p:pic>
    </p:spTree>
    <p:extLst>
      <p:ext uri="{BB962C8B-B14F-4D97-AF65-F5344CB8AC3E}">
        <p14:creationId xmlns:p14="http://schemas.microsoft.com/office/powerpoint/2010/main" val="27360635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37"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900" decel="100000" fill="hold"/>
                                        <p:tgtEl>
                                          <p:spTgt spid="8"/>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5"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 calcmode="lin" valueType="num">
                                      <p:cBhvr>
                                        <p:cTn id="51" dur="500" decel="50000" fill="hold">
                                          <p:stCondLst>
                                            <p:cond delay="0"/>
                                          </p:stCondLst>
                                        </p:cTn>
                                        <p:tgtEl>
                                          <p:spTgt spid="9"/>
                                        </p:tgtEl>
                                        <p:attrNameLst>
                                          <p:attrName>style.rotation</p:attrName>
                                        </p:attrNameLst>
                                      </p:cBhvr>
                                      <p:tavLst>
                                        <p:tav tm="0">
                                          <p:val>
                                            <p:fltVal val="-90"/>
                                          </p:val>
                                        </p:tav>
                                        <p:tav tm="100000">
                                          <p:val>
                                            <p:fltVal val="0"/>
                                          </p:val>
                                        </p:tav>
                                      </p:tavLst>
                                    </p:anim>
                                    <p:anim calcmode="lin" valueType="num">
                                      <p:cBhvr>
                                        <p:cTn id="52" dur="500" decel="50000" fill="hold">
                                          <p:stCondLst>
                                            <p:cond delay="0"/>
                                          </p:stCondLst>
                                        </p:cTn>
                                        <p:tgtEl>
                                          <p:spTgt spid="9"/>
                                        </p:tgtEl>
                                        <p:attrNameLst>
                                          <p:attrName>ppt_w</p:attrName>
                                        </p:attrNameLst>
                                      </p:cBhvr>
                                      <p:tavLst>
                                        <p:tav tm="0">
                                          <p:val>
                                            <p:strVal val="#ppt_w"/>
                                          </p:val>
                                        </p:tav>
                                        <p:tav tm="100000">
                                          <p:val>
                                            <p:strVal val="#ppt_w*.05"/>
                                          </p:val>
                                        </p:tav>
                                      </p:tavLst>
                                    </p:anim>
                                    <p:anim calcmode="lin" valueType="num">
                                      <p:cBhvr>
                                        <p:cTn id="53" dur="500" accel="50000" fill="hold">
                                          <p:stCondLst>
                                            <p:cond delay="500"/>
                                          </p:stCondLst>
                                        </p:cTn>
                                        <p:tgtEl>
                                          <p:spTgt spid="9"/>
                                        </p:tgtEl>
                                        <p:attrNameLst>
                                          <p:attrName>ppt_w</p:attrName>
                                        </p:attrNameLst>
                                      </p:cBhvr>
                                      <p:tavLst>
                                        <p:tav tm="0">
                                          <p:val>
                                            <p:strVal val="#ppt_w*.05"/>
                                          </p:val>
                                        </p:tav>
                                        <p:tav tm="100000">
                                          <p:val>
                                            <p:strVal val="#ppt_w"/>
                                          </p:val>
                                        </p:tav>
                                      </p:tavLst>
                                    </p:anim>
                                    <p:anim calcmode="lin" valueType="num">
                                      <p:cBhvr>
                                        <p:cTn id="54" dur="1000" fill="hold"/>
                                        <p:tgtEl>
                                          <p:spTgt spid="9"/>
                                        </p:tgtEl>
                                        <p:attrNameLst>
                                          <p:attrName>ppt_h</p:attrName>
                                        </p:attrNameLst>
                                      </p:cBhvr>
                                      <p:tavLst>
                                        <p:tav tm="0">
                                          <p:val>
                                            <p:strVal val="#ppt_h"/>
                                          </p:val>
                                        </p:tav>
                                        <p:tav tm="100000">
                                          <p:val>
                                            <p:strVal val="#ppt_h"/>
                                          </p:val>
                                        </p:tav>
                                      </p:tavLst>
                                    </p:anim>
                                    <p:anim calcmode="lin" valueType="num">
                                      <p:cBhvr>
                                        <p:cTn id="55" dur="500" decel="50000" fill="hold">
                                          <p:stCondLst>
                                            <p:cond delay="0"/>
                                          </p:stCondLst>
                                        </p:cTn>
                                        <p:tgtEl>
                                          <p:spTgt spid="9"/>
                                        </p:tgtEl>
                                        <p:attrNameLst>
                                          <p:attrName>ppt_x</p:attrName>
                                        </p:attrNameLst>
                                      </p:cBhvr>
                                      <p:tavLst>
                                        <p:tav tm="0">
                                          <p:val>
                                            <p:strVal val="#ppt_x+.4"/>
                                          </p:val>
                                        </p:tav>
                                        <p:tav tm="100000">
                                          <p:val>
                                            <p:strVal val="#ppt_x"/>
                                          </p:val>
                                        </p:tav>
                                      </p:tavLst>
                                    </p:anim>
                                    <p:anim calcmode="lin" valueType="num">
                                      <p:cBhvr>
                                        <p:cTn id="56" dur="500" decel="50000" fill="hold">
                                          <p:stCondLst>
                                            <p:cond delay="0"/>
                                          </p:stCondLst>
                                        </p:cTn>
                                        <p:tgtEl>
                                          <p:spTgt spid="9"/>
                                        </p:tgtEl>
                                        <p:attrNameLst>
                                          <p:attrName>ppt_y</p:attrName>
                                        </p:attrNameLst>
                                      </p:cBhvr>
                                      <p:tavLst>
                                        <p:tav tm="0">
                                          <p:val>
                                            <p:strVal val="#ppt_y-.2"/>
                                          </p:val>
                                        </p:tav>
                                        <p:tav tm="100000">
                                          <p:val>
                                            <p:strVal val="#ppt_y+.1"/>
                                          </p:val>
                                        </p:tav>
                                      </p:tavLst>
                                    </p:anim>
                                    <p:anim calcmode="lin" valueType="num">
                                      <p:cBhvr>
                                        <p:cTn id="57" dur="500" accel="50000" fill="hold">
                                          <p:stCondLst>
                                            <p:cond delay="500"/>
                                          </p:stCondLst>
                                        </p:cTn>
                                        <p:tgtEl>
                                          <p:spTgt spid="9"/>
                                        </p:tgtEl>
                                        <p:attrNameLst>
                                          <p:attrName>ppt_y</p:attrName>
                                        </p:attrNameLst>
                                      </p:cBhvr>
                                      <p:tavLst>
                                        <p:tav tm="0">
                                          <p:val>
                                            <p:strVal val="#ppt_y+.1"/>
                                          </p:val>
                                        </p:tav>
                                        <p:tav tm="100000">
                                          <p:val>
                                            <p:strVal val="#ppt_y"/>
                                          </p:val>
                                        </p:tav>
                                      </p:tavLst>
                                    </p:anim>
                                    <p:animEffect transition="in" filter="fade">
                                      <p:cBhvr>
                                        <p:cTn id="58" dur="1000" decel="50000">
                                          <p:stCondLst>
                                            <p:cond delay="0"/>
                                          </p:stCondLst>
                                        </p:cTn>
                                        <p:tgtEl>
                                          <p:spTgt spid="9"/>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ppt_w</p:attrName>
                                        </p:attrNameLst>
                                      </p:cBhvr>
                                      <p:tavLst>
                                        <p:tav tm="0">
                                          <p:val>
                                            <p:fltVal val="0"/>
                                          </p:val>
                                        </p:tav>
                                        <p:tav tm="100000">
                                          <p:val>
                                            <p:strVal val="#ppt_w"/>
                                          </p:val>
                                        </p:tav>
                                      </p:tavLst>
                                    </p:anim>
                                    <p:anim calcmode="lin" valueType="num">
                                      <p:cBhvr>
                                        <p:cTn id="64" dur="1000" fill="hold"/>
                                        <p:tgtEl>
                                          <p:spTgt spid="10"/>
                                        </p:tgtEl>
                                        <p:attrNameLst>
                                          <p:attrName>ppt_h</p:attrName>
                                        </p:attrNameLst>
                                      </p:cBhvr>
                                      <p:tavLst>
                                        <p:tav tm="0">
                                          <p:val>
                                            <p:fltVal val="0"/>
                                          </p:val>
                                        </p:tav>
                                        <p:tav tm="100000">
                                          <p:val>
                                            <p:strVal val="#ppt_h"/>
                                          </p:val>
                                        </p:tav>
                                      </p:tavLst>
                                    </p:anim>
                                    <p:anim calcmode="lin" valueType="num">
                                      <p:cBhvr>
                                        <p:cTn id="65" dur="1000" fill="hold"/>
                                        <p:tgtEl>
                                          <p:spTgt spid="10"/>
                                        </p:tgtEl>
                                        <p:attrNameLst>
                                          <p:attrName>style.rotation</p:attrName>
                                        </p:attrNameLst>
                                      </p:cBhvr>
                                      <p:tavLst>
                                        <p:tav tm="0">
                                          <p:val>
                                            <p:fltVal val="90"/>
                                          </p:val>
                                        </p:tav>
                                        <p:tav tm="100000">
                                          <p:val>
                                            <p:fltVal val="0"/>
                                          </p:val>
                                        </p:tav>
                                      </p:tavLst>
                                    </p:anim>
                                    <p:animEffect transition="in" filter="fade">
                                      <p:cBhvr>
                                        <p:cTn id="66" dur="1000"/>
                                        <p:tgtEl>
                                          <p:spTgt spid="10"/>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grpId="0" nodeType="clickEffect">
                                  <p:stCondLst>
                                    <p:cond delay="0"/>
                                  </p:stCondLst>
                                  <p:childTnLst>
                                    <p:set>
                                      <p:cBhvr>
                                        <p:cTn id="70" dur="1" fill="hold">
                                          <p:stCondLst>
                                            <p:cond delay="0"/>
                                          </p:stCondLst>
                                        </p:cTn>
                                        <p:tgtEl>
                                          <p:spTgt spid="11"/>
                                        </p:tgtEl>
                                        <p:attrNameLst>
                                          <p:attrName>style.visibility</p:attrName>
                                        </p:attrNameLst>
                                      </p:cBhvr>
                                      <p:to>
                                        <p:strVal val="visible"/>
                                      </p:to>
                                    </p:set>
                                    <p:anim calcmode="lin" valueType="num">
                                      <p:cBhvr>
                                        <p:cTn id="71" dur="1000" fill="hold"/>
                                        <p:tgtEl>
                                          <p:spTgt spid="11"/>
                                        </p:tgtEl>
                                        <p:attrNameLst>
                                          <p:attrName>ppt_w</p:attrName>
                                        </p:attrNameLst>
                                      </p:cBhvr>
                                      <p:tavLst>
                                        <p:tav tm="0">
                                          <p:val>
                                            <p:fltVal val="0"/>
                                          </p:val>
                                        </p:tav>
                                        <p:tav tm="100000">
                                          <p:val>
                                            <p:strVal val="#ppt_w"/>
                                          </p:val>
                                        </p:tav>
                                      </p:tavLst>
                                    </p:anim>
                                    <p:anim calcmode="lin" valueType="num">
                                      <p:cBhvr>
                                        <p:cTn id="72" dur="1000" fill="hold"/>
                                        <p:tgtEl>
                                          <p:spTgt spid="11"/>
                                        </p:tgtEl>
                                        <p:attrNameLst>
                                          <p:attrName>ppt_h</p:attrName>
                                        </p:attrNameLst>
                                      </p:cBhvr>
                                      <p:tavLst>
                                        <p:tav tm="0">
                                          <p:val>
                                            <p:fltVal val="0"/>
                                          </p:val>
                                        </p:tav>
                                        <p:tav tm="100000">
                                          <p:val>
                                            <p:strVal val="#ppt_h"/>
                                          </p:val>
                                        </p:tav>
                                      </p:tavLst>
                                    </p:anim>
                                    <p:anim calcmode="lin" valueType="num">
                                      <p:cBhvr>
                                        <p:cTn id="73" dur="1000" fill="hold"/>
                                        <p:tgtEl>
                                          <p:spTgt spid="11"/>
                                        </p:tgtEl>
                                        <p:attrNameLst>
                                          <p:attrName>style.rotation</p:attrName>
                                        </p:attrNameLst>
                                      </p:cBhvr>
                                      <p:tavLst>
                                        <p:tav tm="0">
                                          <p:val>
                                            <p:fltVal val="90"/>
                                          </p:val>
                                        </p:tav>
                                        <p:tav tm="100000">
                                          <p:val>
                                            <p:fltVal val="0"/>
                                          </p:val>
                                        </p:tav>
                                      </p:tavLst>
                                    </p:anim>
                                    <p:animEffect transition="in" filter="fade">
                                      <p:cBhvr>
                                        <p:cTn id="74" dur="10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31"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 calcmode="lin" valueType="num">
                                      <p:cBhvr>
                                        <p:cTn id="79" dur="1000" fill="hold"/>
                                        <p:tgtEl>
                                          <p:spTgt spid="12"/>
                                        </p:tgtEl>
                                        <p:attrNameLst>
                                          <p:attrName>ppt_w</p:attrName>
                                        </p:attrNameLst>
                                      </p:cBhvr>
                                      <p:tavLst>
                                        <p:tav tm="0">
                                          <p:val>
                                            <p:fltVal val="0"/>
                                          </p:val>
                                        </p:tav>
                                        <p:tav tm="100000">
                                          <p:val>
                                            <p:strVal val="#ppt_w"/>
                                          </p:val>
                                        </p:tav>
                                      </p:tavLst>
                                    </p:anim>
                                    <p:anim calcmode="lin" valueType="num">
                                      <p:cBhvr>
                                        <p:cTn id="80" dur="1000" fill="hold"/>
                                        <p:tgtEl>
                                          <p:spTgt spid="12"/>
                                        </p:tgtEl>
                                        <p:attrNameLst>
                                          <p:attrName>ppt_h</p:attrName>
                                        </p:attrNameLst>
                                      </p:cBhvr>
                                      <p:tavLst>
                                        <p:tav tm="0">
                                          <p:val>
                                            <p:fltVal val="0"/>
                                          </p:val>
                                        </p:tav>
                                        <p:tav tm="100000">
                                          <p:val>
                                            <p:strVal val="#ppt_h"/>
                                          </p:val>
                                        </p:tav>
                                      </p:tavLst>
                                    </p:anim>
                                    <p:anim calcmode="lin" valueType="num">
                                      <p:cBhvr>
                                        <p:cTn id="81" dur="1000" fill="hold"/>
                                        <p:tgtEl>
                                          <p:spTgt spid="12"/>
                                        </p:tgtEl>
                                        <p:attrNameLst>
                                          <p:attrName>style.rotation</p:attrName>
                                        </p:attrNameLst>
                                      </p:cBhvr>
                                      <p:tavLst>
                                        <p:tav tm="0">
                                          <p:val>
                                            <p:fltVal val="90"/>
                                          </p:val>
                                        </p:tav>
                                        <p:tav tm="100000">
                                          <p:val>
                                            <p:fltVal val="0"/>
                                          </p:val>
                                        </p:tav>
                                      </p:tavLst>
                                    </p:anim>
                                    <p:animEffect transition="in" filter="fade">
                                      <p:cBhvr>
                                        <p:cTn id="82" dur="1000"/>
                                        <p:tgtEl>
                                          <p:spTgt spid="12"/>
                                        </p:tgtEl>
                                      </p:cBhvr>
                                    </p:animEffect>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3"/>
                                        </p:tgtEl>
                                        <p:attrNameLst>
                                          <p:attrName>style.visibility</p:attrName>
                                        </p:attrNameLst>
                                      </p:cBhvr>
                                      <p:to>
                                        <p:strVal val="visible"/>
                                      </p:to>
                                    </p:set>
                                    <p:animEffect transition="in" filter="wipe(down)">
                                      <p:cBhvr>
                                        <p:cTn id="87" dur="580">
                                          <p:stCondLst>
                                            <p:cond delay="0"/>
                                          </p:stCondLst>
                                        </p:cTn>
                                        <p:tgtEl>
                                          <p:spTgt spid="13"/>
                                        </p:tgtEl>
                                      </p:cBhvr>
                                    </p:animEffect>
                                    <p:anim calcmode="lin" valueType="num">
                                      <p:cBhvr>
                                        <p:cTn id="8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93" dur="26">
                                          <p:stCondLst>
                                            <p:cond delay="650"/>
                                          </p:stCondLst>
                                        </p:cTn>
                                        <p:tgtEl>
                                          <p:spTgt spid="13"/>
                                        </p:tgtEl>
                                      </p:cBhvr>
                                      <p:to x="100000" y="60000"/>
                                    </p:animScale>
                                    <p:animScale>
                                      <p:cBhvr>
                                        <p:cTn id="94" dur="166" decel="50000">
                                          <p:stCondLst>
                                            <p:cond delay="676"/>
                                          </p:stCondLst>
                                        </p:cTn>
                                        <p:tgtEl>
                                          <p:spTgt spid="13"/>
                                        </p:tgtEl>
                                      </p:cBhvr>
                                      <p:to x="100000" y="100000"/>
                                    </p:animScale>
                                    <p:animScale>
                                      <p:cBhvr>
                                        <p:cTn id="95" dur="26">
                                          <p:stCondLst>
                                            <p:cond delay="1312"/>
                                          </p:stCondLst>
                                        </p:cTn>
                                        <p:tgtEl>
                                          <p:spTgt spid="13"/>
                                        </p:tgtEl>
                                      </p:cBhvr>
                                      <p:to x="100000" y="80000"/>
                                    </p:animScale>
                                    <p:animScale>
                                      <p:cBhvr>
                                        <p:cTn id="96" dur="166" decel="50000">
                                          <p:stCondLst>
                                            <p:cond delay="1338"/>
                                          </p:stCondLst>
                                        </p:cTn>
                                        <p:tgtEl>
                                          <p:spTgt spid="13"/>
                                        </p:tgtEl>
                                      </p:cBhvr>
                                      <p:to x="100000" y="100000"/>
                                    </p:animScale>
                                    <p:animScale>
                                      <p:cBhvr>
                                        <p:cTn id="97" dur="26">
                                          <p:stCondLst>
                                            <p:cond delay="1642"/>
                                          </p:stCondLst>
                                        </p:cTn>
                                        <p:tgtEl>
                                          <p:spTgt spid="13"/>
                                        </p:tgtEl>
                                      </p:cBhvr>
                                      <p:to x="100000" y="90000"/>
                                    </p:animScale>
                                    <p:animScale>
                                      <p:cBhvr>
                                        <p:cTn id="98" dur="166" decel="50000">
                                          <p:stCondLst>
                                            <p:cond delay="1668"/>
                                          </p:stCondLst>
                                        </p:cTn>
                                        <p:tgtEl>
                                          <p:spTgt spid="13"/>
                                        </p:tgtEl>
                                      </p:cBhvr>
                                      <p:to x="100000" y="100000"/>
                                    </p:animScale>
                                    <p:animScale>
                                      <p:cBhvr>
                                        <p:cTn id="99" dur="26">
                                          <p:stCondLst>
                                            <p:cond delay="1808"/>
                                          </p:stCondLst>
                                        </p:cTn>
                                        <p:tgtEl>
                                          <p:spTgt spid="13"/>
                                        </p:tgtEl>
                                      </p:cBhvr>
                                      <p:to x="100000" y="95000"/>
                                    </p:animScale>
                                    <p:animScale>
                                      <p:cBhvr>
                                        <p:cTn id="100" dur="166" decel="50000">
                                          <p:stCondLst>
                                            <p:cond delay="1834"/>
                                          </p:stCondLst>
                                        </p:cTn>
                                        <p:tgtEl>
                                          <p:spTgt spid="13"/>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31" presetClass="entr" presetSubtype="0" fill="hold" grpId="0" nodeType="clickEffect">
                                  <p:stCondLst>
                                    <p:cond delay="0"/>
                                  </p:stCondLst>
                                  <p:childTnLst>
                                    <p:set>
                                      <p:cBhvr>
                                        <p:cTn id="104" dur="1" fill="hold">
                                          <p:stCondLst>
                                            <p:cond delay="0"/>
                                          </p:stCondLst>
                                        </p:cTn>
                                        <p:tgtEl>
                                          <p:spTgt spid="14"/>
                                        </p:tgtEl>
                                        <p:attrNameLst>
                                          <p:attrName>style.visibility</p:attrName>
                                        </p:attrNameLst>
                                      </p:cBhvr>
                                      <p:to>
                                        <p:strVal val="visible"/>
                                      </p:to>
                                    </p:set>
                                    <p:anim calcmode="lin" valueType="num">
                                      <p:cBhvr>
                                        <p:cTn id="105" dur="1000" fill="hold"/>
                                        <p:tgtEl>
                                          <p:spTgt spid="14"/>
                                        </p:tgtEl>
                                        <p:attrNameLst>
                                          <p:attrName>ppt_w</p:attrName>
                                        </p:attrNameLst>
                                      </p:cBhvr>
                                      <p:tavLst>
                                        <p:tav tm="0">
                                          <p:val>
                                            <p:fltVal val="0"/>
                                          </p:val>
                                        </p:tav>
                                        <p:tav tm="100000">
                                          <p:val>
                                            <p:strVal val="#ppt_w"/>
                                          </p:val>
                                        </p:tav>
                                      </p:tavLst>
                                    </p:anim>
                                    <p:anim calcmode="lin" valueType="num">
                                      <p:cBhvr>
                                        <p:cTn id="106" dur="1000" fill="hold"/>
                                        <p:tgtEl>
                                          <p:spTgt spid="14"/>
                                        </p:tgtEl>
                                        <p:attrNameLst>
                                          <p:attrName>ppt_h</p:attrName>
                                        </p:attrNameLst>
                                      </p:cBhvr>
                                      <p:tavLst>
                                        <p:tav tm="0">
                                          <p:val>
                                            <p:fltVal val="0"/>
                                          </p:val>
                                        </p:tav>
                                        <p:tav tm="100000">
                                          <p:val>
                                            <p:strVal val="#ppt_h"/>
                                          </p:val>
                                        </p:tav>
                                      </p:tavLst>
                                    </p:anim>
                                    <p:anim calcmode="lin" valueType="num">
                                      <p:cBhvr>
                                        <p:cTn id="107" dur="1000" fill="hold"/>
                                        <p:tgtEl>
                                          <p:spTgt spid="14"/>
                                        </p:tgtEl>
                                        <p:attrNameLst>
                                          <p:attrName>style.rotation</p:attrName>
                                        </p:attrNameLst>
                                      </p:cBhvr>
                                      <p:tavLst>
                                        <p:tav tm="0">
                                          <p:val>
                                            <p:fltVal val="90"/>
                                          </p:val>
                                        </p:tav>
                                        <p:tav tm="100000">
                                          <p:val>
                                            <p:fltVal val="0"/>
                                          </p:val>
                                        </p:tav>
                                      </p:tavLst>
                                    </p:anim>
                                    <p:animEffect transition="in" filter="fade">
                                      <p:cBhvr>
                                        <p:cTn id="108" dur="1000"/>
                                        <p:tgtEl>
                                          <p:spTgt spid="14"/>
                                        </p:tgtEl>
                                      </p:cBhvr>
                                    </p:animEffect>
                                  </p:childTnLst>
                                </p:cTn>
                              </p:par>
                            </p:childTnLst>
                          </p:cTn>
                        </p:par>
                      </p:childTnLst>
                    </p:cTn>
                  </p:par>
                  <p:par>
                    <p:cTn id="109" fill="hold">
                      <p:stCondLst>
                        <p:cond delay="indefinite"/>
                      </p:stCondLst>
                      <p:childTnLst>
                        <p:par>
                          <p:cTn id="110" fill="hold">
                            <p:stCondLst>
                              <p:cond delay="0"/>
                            </p:stCondLst>
                            <p:childTnLst>
                              <p:par>
                                <p:cTn id="111" presetID="31" presetClass="entr" presetSubtype="0" fill="hold" grpId="0" nodeType="clickEffect">
                                  <p:stCondLst>
                                    <p:cond delay="0"/>
                                  </p:stCondLst>
                                  <p:childTnLst>
                                    <p:set>
                                      <p:cBhvr>
                                        <p:cTn id="112" dur="1" fill="hold">
                                          <p:stCondLst>
                                            <p:cond delay="0"/>
                                          </p:stCondLst>
                                        </p:cTn>
                                        <p:tgtEl>
                                          <p:spTgt spid="15"/>
                                        </p:tgtEl>
                                        <p:attrNameLst>
                                          <p:attrName>style.visibility</p:attrName>
                                        </p:attrNameLst>
                                      </p:cBhvr>
                                      <p:to>
                                        <p:strVal val="visible"/>
                                      </p:to>
                                    </p:set>
                                    <p:anim calcmode="lin" valueType="num">
                                      <p:cBhvr>
                                        <p:cTn id="113" dur="1000" fill="hold"/>
                                        <p:tgtEl>
                                          <p:spTgt spid="15"/>
                                        </p:tgtEl>
                                        <p:attrNameLst>
                                          <p:attrName>ppt_w</p:attrName>
                                        </p:attrNameLst>
                                      </p:cBhvr>
                                      <p:tavLst>
                                        <p:tav tm="0">
                                          <p:val>
                                            <p:fltVal val="0"/>
                                          </p:val>
                                        </p:tav>
                                        <p:tav tm="100000">
                                          <p:val>
                                            <p:strVal val="#ppt_w"/>
                                          </p:val>
                                        </p:tav>
                                      </p:tavLst>
                                    </p:anim>
                                    <p:anim calcmode="lin" valueType="num">
                                      <p:cBhvr>
                                        <p:cTn id="114" dur="1000" fill="hold"/>
                                        <p:tgtEl>
                                          <p:spTgt spid="15"/>
                                        </p:tgtEl>
                                        <p:attrNameLst>
                                          <p:attrName>ppt_h</p:attrName>
                                        </p:attrNameLst>
                                      </p:cBhvr>
                                      <p:tavLst>
                                        <p:tav tm="0">
                                          <p:val>
                                            <p:fltVal val="0"/>
                                          </p:val>
                                        </p:tav>
                                        <p:tav tm="100000">
                                          <p:val>
                                            <p:strVal val="#ppt_h"/>
                                          </p:val>
                                        </p:tav>
                                      </p:tavLst>
                                    </p:anim>
                                    <p:anim calcmode="lin" valueType="num">
                                      <p:cBhvr>
                                        <p:cTn id="115" dur="1000" fill="hold"/>
                                        <p:tgtEl>
                                          <p:spTgt spid="15"/>
                                        </p:tgtEl>
                                        <p:attrNameLst>
                                          <p:attrName>style.rotation</p:attrName>
                                        </p:attrNameLst>
                                      </p:cBhvr>
                                      <p:tavLst>
                                        <p:tav tm="0">
                                          <p:val>
                                            <p:fltVal val="90"/>
                                          </p:val>
                                        </p:tav>
                                        <p:tav tm="100000">
                                          <p:val>
                                            <p:fltVal val="0"/>
                                          </p:val>
                                        </p:tav>
                                      </p:tavLst>
                                    </p:anim>
                                    <p:animEffect transition="in" filter="fade">
                                      <p:cBhvr>
                                        <p:cTn id="116" dur="1000"/>
                                        <p:tgtEl>
                                          <p:spTgt spid="15"/>
                                        </p:tgtEl>
                                      </p:cBhvr>
                                    </p:animEffect>
                                  </p:childTnLst>
                                </p:cTn>
                              </p:par>
                            </p:childTnLst>
                          </p:cTn>
                        </p:par>
                      </p:childTnLst>
                    </p:cTn>
                  </p:par>
                  <p:par>
                    <p:cTn id="117" fill="hold">
                      <p:stCondLst>
                        <p:cond delay="indefinite"/>
                      </p:stCondLst>
                      <p:childTnLst>
                        <p:par>
                          <p:cTn id="118" fill="hold">
                            <p:stCondLst>
                              <p:cond delay="0"/>
                            </p:stCondLst>
                            <p:childTnLst>
                              <p:par>
                                <p:cTn id="119" presetID="25" presetClass="entr" presetSubtype="0" fill="hold" grpId="0" nodeType="clickEffect">
                                  <p:stCondLst>
                                    <p:cond delay="0"/>
                                  </p:stCondLst>
                                  <p:childTnLst>
                                    <p:set>
                                      <p:cBhvr>
                                        <p:cTn id="120" dur="1" fill="hold">
                                          <p:stCondLst>
                                            <p:cond delay="0"/>
                                          </p:stCondLst>
                                        </p:cTn>
                                        <p:tgtEl>
                                          <p:spTgt spid="17"/>
                                        </p:tgtEl>
                                        <p:attrNameLst>
                                          <p:attrName>style.visibility</p:attrName>
                                        </p:attrNameLst>
                                      </p:cBhvr>
                                      <p:to>
                                        <p:strVal val="visible"/>
                                      </p:to>
                                    </p:set>
                                    <p:anim calcmode="lin" valueType="num">
                                      <p:cBhvr>
                                        <p:cTn id="121" dur="500" decel="50000" fill="hold">
                                          <p:stCondLst>
                                            <p:cond delay="0"/>
                                          </p:stCondLst>
                                        </p:cTn>
                                        <p:tgtEl>
                                          <p:spTgt spid="17"/>
                                        </p:tgtEl>
                                        <p:attrNameLst>
                                          <p:attrName>style.rotation</p:attrName>
                                        </p:attrNameLst>
                                      </p:cBhvr>
                                      <p:tavLst>
                                        <p:tav tm="0">
                                          <p:val>
                                            <p:fltVal val="-90"/>
                                          </p:val>
                                        </p:tav>
                                        <p:tav tm="100000">
                                          <p:val>
                                            <p:fltVal val="0"/>
                                          </p:val>
                                        </p:tav>
                                      </p:tavLst>
                                    </p:anim>
                                    <p:anim calcmode="lin" valueType="num">
                                      <p:cBhvr>
                                        <p:cTn id="122" dur="500" decel="50000" fill="hold">
                                          <p:stCondLst>
                                            <p:cond delay="0"/>
                                          </p:stCondLst>
                                        </p:cTn>
                                        <p:tgtEl>
                                          <p:spTgt spid="17"/>
                                        </p:tgtEl>
                                        <p:attrNameLst>
                                          <p:attrName>ppt_w</p:attrName>
                                        </p:attrNameLst>
                                      </p:cBhvr>
                                      <p:tavLst>
                                        <p:tav tm="0">
                                          <p:val>
                                            <p:strVal val="#ppt_w"/>
                                          </p:val>
                                        </p:tav>
                                        <p:tav tm="100000">
                                          <p:val>
                                            <p:strVal val="#ppt_w*.05"/>
                                          </p:val>
                                        </p:tav>
                                      </p:tavLst>
                                    </p:anim>
                                    <p:anim calcmode="lin" valueType="num">
                                      <p:cBhvr>
                                        <p:cTn id="123" dur="500" accel="50000" fill="hold">
                                          <p:stCondLst>
                                            <p:cond delay="500"/>
                                          </p:stCondLst>
                                        </p:cTn>
                                        <p:tgtEl>
                                          <p:spTgt spid="17"/>
                                        </p:tgtEl>
                                        <p:attrNameLst>
                                          <p:attrName>ppt_w</p:attrName>
                                        </p:attrNameLst>
                                      </p:cBhvr>
                                      <p:tavLst>
                                        <p:tav tm="0">
                                          <p:val>
                                            <p:strVal val="#ppt_w*.05"/>
                                          </p:val>
                                        </p:tav>
                                        <p:tav tm="100000">
                                          <p:val>
                                            <p:strVal val="#ppt_w"/>
                                          </p:val>
                                        </p:tav>
                                      </p:tavLst>
                                    </p:anim>
                                    <p:anim calcmode="lin" valueType="num">
                                      <p:cBhvr>
                                        <p:cTn id="124" dur="1000" fill="hold"/>
                                        <p:tgtEl>
                                          <p:spTgt spid="17"/>
                                        </p:tgtEl>
                                        <p:attrNameLst>
                                          <p:attrName>ppt_h</p:attrName>
                                        </p:attrNameLst>
                                      </p:cBhvr>
                                      <p:tavLst>
                                        <p:tav tm="0">
                                          <p:val>
                                            <p:strVal val="#ppt_h"/>
                                          </p:val>
                                        </p:tav>
                                        <p:tav tm="100000">
                                          <p:val>
                                            <p:strVal val="#ppt_h"/>
                                          </p:val>
                                        </p:tav>
                                      </p:tavLst>
                                    </p:anim>
                                    <p:anim calcmode="lin" valueType="num">
                                      <p:cBhvr>
                                        <p:cTn id="125" dur="500" decel="50000" fill="hold">
                                          <p:stCondLst>
                                            <p:cond delay="0"/>
                                          </p:stCondLst>
                                        </p:cTn>
                                        <p:tgtEl>
                                          <p:spTgt spid="17"/>
                                        </p:tgtEl>
                                        <p:attrNameLst>
                                          <p:attrName>ppt_x</p:attrName>
                                        </p:attrNameLst>
                                      </p:cBhvr>
                                      <p:tavLst>
                                        <p:tav tm="0">
                                          <p:val>
                                            <p:strVal val="#ppt_x+.4"/>
                                          </p:val>
                                        </p:tav>
                                        <p:tav tm="100000">
                                          <p:val>
                                            <p:strVal val="#ppt_x"/>
                                          </p:val>
                                        </p:tav>
                                      </p:tavLst>
                                    </p:anim>
                                    <p:anim calcmode="lin" valueType="num">
                                      <p:cBhvr>
                                        <p:cTn id="126" dur="500" decel="50000" fill="hold">
                                          <p:stCondLst>
                                            <p:cond delay="0"/>
                                          </p:stCondLst>
                                        </p:cTn>
                                        <p:tgtEl>
                                          <p:spTgt spid="17"/>
                                        </p:tgtEl>
                                        <p:attrNameLst>
                                          <p:attrName>ppt_y</p:attrName>
                                        </p:attrNameLst>
                                      </p:cBhvr>
                                      <p:tavLst>
                                        <p:tav tm="0">
                                          <p:val>
                                            <p:strVal val="#ppt_y-.2"/>
                                          </p:val>
                                        </p:tav>
                                        <p:tav tm="100000">
                                          <p:val>
                                            <p:strVal val="#ppt_y+.1"/>
                                          </p:val>
                                        </p:tav>
                                      </p:tavLst>
                                    </p:anim>
                                    <p:anim calcmode="lin" valueType="num">
                                      <p:cBhvr>
                                        <p:cTn id="127" dur="500" accel="50000" fill="hold">
                                          <p:stCondLst>
                                            <p:cond delay="500"/>
                                          </p:stCondLst>
                                        </p:cTn>
                                        <p:tgtEl>
                                          <p:spTgt spid="17"/>
                                        </p:tgtEl>
                                        <p:attrNameLst>
                                          <p:attrName>ppt_y</p:attrName>
                                        </p:attrNameLst>
                                      </p:cBhvr>
                                      <p:tavLst>
                                        <p:tav tm="0">
                                          <p:val>
                                            <p:strVal val="#ppt_y+.1"/>
                                          </p:val>
                                        </p:tav>
                                        <p:tav tm="100000">
                                          <p:val>
                                            <p:strVal val="#ppt_y"/>
                                          </p:val>
                                        </p:tav>
                                      </p:tavLst>
                                    </p:anim>
                                    <p:animEffect transition="in" filter="fade">
                                      <p:cBhvr>
                                        <p:cTn id="128" dur="1000" decel="50000">
                                          <p:stCondLst>
                                            <p:cond delay="0"/>
                                          </p:stCondLst>
                                        </p:cTn>
                                        <p:tgtEl>
                                          <p:spTgt spid="17"/>
                                        </p:tgtEl>
                                      </p:cBhvr>
                                    </p:animEffect>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wipe(down)">
                                      <p:cBhvr>
                                        <p:cTn id="133" dur="580">
                                          <p:stCondLst>
                                            <p:cond delay="0"/>
                                          </p:stCondLst>
                                        </p:cTn>
                                        <p:tgtEl>
                                          <p:spTgt spid="16"/>
                                        </p:tgtEl>
                                      </p:cBhvr>
                                    </p:animEffect>
                                    <p:anim calcmode="lin" valueType="num">
                                      <p:cBhvr>
                                        <p:cTn id="1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9" dur="26">
                                          <p:stCondLst>
                                            <p:cond delay="650"/>
                                          </p:stCondLst>
                                        </p:cTn>
                                        <p:tgtEl>
                                          <p:spTgt spid="16"/>
                                        </p:tgtEl>
                                      </p:cBhvr>
                                      <p:to x="100000" y="60000"/>
                                    </p:animScale>
                                    <p:animScale>
                                      <p:cBhvr>
                                        <p:cTn id="140" dur="166" decel="50000">
                                          <p:stCondLst>
                                            <p:cond delay="676"/>
                                          </p:stCondLst>
                                        </p:cTn>
                                        <p:tgtEl>
                                          <p:spTgt spid="16"/>
                                        </p:tgtEl>
                                      </p:cBhvr>
                                      <p:to x="100000" y="100000"/>
                                    </p:animScale>
                                    <p:animScale>
                                      <p:cBhvr>
                                        <p:cTn id="141" dur="26">
                                          <p:stCondLst>
                                            <p:cond delay="1312"/>
                                          </p:stCondLst>
                                        </p:cTn>
                                        <p:tgtEl>
                                          <p:spTgt spid="16"/>
                                        </p:tgtEl>
                                      </p:cBhvr>
                                      <p:to x="100000" y="80000"/>
                                    </p:animScale>
                                    <p:animScale>
                                      <p:cBhvr>
                                        <p:cTn id="142" dur="166" decel="50000">
                                          <p:stCondLst>
                                            <p:cond delay="1338"/>
                                          </p:stCondLst>
                                        </p:cTn>
                                        <p:tgtEl>
                                          <p:spTgt spid="16"/>
                                        </p:tgtEl>
                                      </p:cBhvr>
                                      <p:to x="100000" y="100000"/>
                                    </p:animScale>
                                    <p:animScale>
                                      <p:cBhvr>
                                        <p:cTn id="143" dur="26">
                                          <p:stCondLst>
                                            <p:cond delay="1642"/>
                                          </p:stCondLst>
                                        </p:cTn>
                                        <p:tgtEl>
                                          <p:spTgt spid="16"/>
                                        </p:tgtEl>
                                      </p:cBhvr>
                                      <p:to x="100000" y="90000"/>
                                    </p:animScale>
                                    <p:animScale>
                                      <p:cBhvr>
                                        <p:cTn id="144" dur="166" decel="50000">
                                          <p:stCondLst>
                                            <p:cond delay="1668"/>
                                          </p:stCondLst>
                                        </p:cTn>
                                        <p:tgtEl>
                                          <p:spTgt spid="16"/>
                                        </p:tgtEl>
                                      </p:cBhvr>
                                      <p:to x="100000" y="100000"/>
                                    </p:animScale>
                                    <p:animScale>
                                      <p:cBhvr>
                                        <p:cTn id="145" dur="26">
                                          <p:stCondLst>
                                            <p:cond delay="1808"/>
                                          </p:stCondLst>
                                        </p:cTn>
                                        <p:tgtEl>
                                          <p:spTgt spid="16"/>
                                        </p:tgtEl>
                                      </p:cBhvr>
                                      <p:to x="100000" y="95000"/>
                                    </p:animScale>
                                    <p:animScale>
                                      <p:cBhvr>
                                        <p:cTn id="146" dur="166" decel="50000">
                                          <p:stCondLst>
                                            <p:cond delay="1834"/>
                                          </p:stCondLst>
                                        </p:cTn>
                                        <p:tgtEl>
                                          <p:spTgt spid="16"/>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19"/>
                                        </p:tgtEl>
                                        <p:attrNameLst>
                                          <p:attrName>style.visibility</p:attrName>
                                        </p:attrNameLst>
                                      </p:cBhvr>
                                      <p:to>
                                        <p:strVal val="visible"/>
                                      </p:to>
                                    </p:set>
                                    <p:animEffect transition="in" filter="wipe(down)">
                                      <p:cBhvr>
                                        <p:cTn id="151" dur="580">
                                          <p:stCondLst>
                                            <p:cond delay="0"/>
                                          </p:stCondLst>
                                        </p:cTn>
                                        <p:tgtEl>
                                          <p:spTgt spid="19"/>
                                        </p:tgtEl>
                                      </p:cBhvr>
                                    </p:animEffect>
                                    <p:anim calcmode="lin" valueType="num">
                                      <p:cBhvr>
                                        <p:cTn id="152"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57" dur="26">
                                          <p:stCondLst>
                                            <p:cond delay="650"/>
                                          </p:stCondLst>
                                        </p:cTn>
                                        <p:tgtEl>
                                          <p:spTgt spid="19"/>
                                        </p:tgtEl>
                                      </p:cBhvr>
                                      <p:to x="100000" y="60000"/>
                                    </p:animScale>
                                    <p:animScale>
                                      <p:cBhvr>
                                        <p:cTn id="158" dur="166" decel="50000">
                                          <p:stCondLst>
                                            <p:cond delay="676"/>
                                          </p:stCondLst>
                                        </p:cTn>
                                        <p:tgtEl>
                                          <p:spTgt spid="19"/>
                                        </p:tgtEl>
                                      </p:cBhvr>
                                      <p:to x="100000" y="100000"/>
                                    </p:animScale>
                                    <p:animScale>
                                      <p:cBhvr>
                                        <p:cTn id="159" dur="26">
                                          <p:stCondLst>
                                            <p:cond delay="1312"/>
                                          </p:stCondLst>
                                        </p:cTn>
                                        <p:tgtEl>
                                          <p:spTgt spid="19"/>
                                        </p:tgtEl>
                                      </p:cBhvr>
                                      <p:to x="100000" y="80000"/>
                                    </p:animScale>
                                    <p:animScale>
                                      <p:cBhvr>
                                        <p:cTn id="160" dur="166" decel="50000">
                                          <p:stCondLst>
                                            <p:cond delay="1338"/>
                                          </p:stCondLst>
                                        </p:cTn>
                                        <p:tgtEl>
                                          <p:spTgt spid="19"/>
                                        </p:tgtEl>
                                      </p:cBhvr>
                                      <p:to x="100000" y="100000"/>
                                    </p:animScale>
                                    <p:animScale>
                                      <p:cBhvr>
                                        <p:cTn id="161" dur="26">
                                          <p:stCondLst>
                                            <p:cond delay="1642"/>
                                          </p:stCondLst>
                                        </p:cTn>
                                        <p:tgtEl>
                                          <p:spTgt spid="19"/>
                                        </p:tgtEl>
                                      </p:cBhvr>
                                      <p:to x="100000" y="90000"/>
                                    </p:animScale>
                                    <p:animScale>
                                      <p:cBhvr>
                                        <p:cTn id="162" dur="166" decel="50000">
                                          <p:stCondLst>
                                            <p:cond delay="1668"/>
                                          </p:stCondLst>
                                        </p:cTn>
                                        <p:tgtEl>
                                          <p:spTgt spid="19"/>
                                        </p:tgtEl>
                                      </p:cBhvr>
                                      <p:to x="100000" y="100000"/>
                                    </p:animScale>
                                    <p:animScale>
                                      <p:cBhvr>
                                        <p:cTn id="163" dur="26">
                                          <p:stCondLst>
                                            <p:cond delay="1808"/>
                                          </p:stCondLst>
                                        </p:cTn>
                                        <p:tgtEl>
                                          <p:spTgt spid="19"/>
                                        </p:tgtEl>
                                      </p:cBhvr>
                                      <p:to x="100000" y="95000"/>
                                    </p:animScale>
                                    <p:animScale>
                                      <p:cBhvr>
                                        <p:cTn id="164" dur="166" decel="50000">
                                          <p:stCondLst>
                                            <p:cond delay="1834"/>
                                          </p:stCondLst>
                                        </p:cTn>
                                        <p:tgtEl>
                                          <p:spTgt spid="19"/>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grpId="0" nodeType="clickEffect">
                                  <p:stCondLst>
                                    <p:cond delay="0"/>
                                  </p:stCondLst>
                                  <p:childTnLst>
                                    <p:set>
                                      <p:cBhvr>
                                        <p:cTn id="168" dur="1" fill="hold">
                                          <p:stCondLst>
                                            <p:cond delay="0"/>
                                          </p:stCondLst>
                                        </p:cTn>
                                        <p:tgtEl>
                                          <p:spTgt spid="20"/>
                                        </p:tgtEl>
                                        <p:attrNameLst>
                                          <p:attrName>style.visibility</p:attrName>
                                        </p:attrNameLst>
                                      </p:cBhvr>
                                      <p:to>
                                        <p:strVal val="visible"/>
                                      </p:to>
                                    </p:set>
                                    <p:animEffect transition="in" filter="wipe(down)">
                                      <p:cBhvr>
                                        <p:cTn id="169" dur="580">
                                          <p:stCondLst>
                                            <p:cond delay="0"/>
                                          </p:stCondLst>
                                        </p:cTn>
                                        <p:tgtEl>
                                          <p:spTgt spid="20"/>
                                        </p:tgtEl>
                                      </p:cBhvr>
                                    </p:animEffect>
                                    <p:anim calcmode="lin" valueType="num">
                                      <p:cBhvr>
                                        <p:cTn id="170"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71"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72"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73"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74"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75" dur="26">
                                          <p:stCondLst>
                                            <p:cond delay="650"/>
                                          </p:stCondLst>
                                        </p:cTn>
                                        <p:tgtEl>
                                          <p:spTgt spid="20"/>
                                        </p:tgtEl>
                                      </p:cBhvr>
                                      <p:to x="100000" y="60000"/>
                                    </p:animScale>
                                    <p:animScale>
                                      <p:cBhvr>
                                        <p:cTn id="176" dur="166" decel="50000">
                                          <p:stCondLst>
                                            <p:cond delay="676"/>
                                          </p:stCondLst>
                                        </p:cTn>
                                        <p:tgtEl>
                                          <p:spTgt spid="20"/>
                                        </p:tgtEl>
                                      </p:cBhvr>
                                      <p:to x="100000" y="100000"/>
                                    </p:animScale>
                                    <p:animScale>
                                      <p:cBhvr>
                                        <p:cTn id="177" dur="26">
                                          <p:stCondLst>
                                            <p:cond delay="1312"/>
                                          </p:stCondLst>
                                        </p:cTn>
                                        <p:tgtEl>
                                          <p:spTgt spid="20"/>
                                        </p:tgtEl>
                                      </p:cBhvr>
                                      <p:to x="100000" y="80000"/>
                                    </p:animScale>
                                    <p:animScale>
                                      <p:cBhvr>
                                        <p:cTn id="178" dur="166" decel="50000">
                                          <p:stCondLst>
                                            <p:cond delay="1338"/>
                                          </p:stCondLst>
                                        </p:cTn>
                                        <p:tgtEl>
                                          <p:spTgt spid="20"/>
                                        </p:tgtEl>
                                      </p:cBhvr>
                                      <p:to x="100000" y="100000"/>
                                    </p:animScale>
                                    <p:animScale>
                                      <p:cBhvr>
                                        <p:cTn id="179" dur="26">
                                          <p:stCondLst>
                                            <p:cond delay="1642"/>
                                          </p:stCondLst>
                                        </p:cTn>
                                        <p:tgtEl>
                                          <p:spTgt spid="20"/>
                                        </p:tgtEl>
                                      </p:cBhvr>
                                      <p:to x="100000" y="90000"/>
                                    </p:animScale>
                                    <p:animScale>
                                      <p:cBhvr>
                                        <p:cTn id="180" dur="166" decel="50000">
                                          <p:stCondLst>
                                            <p:cond delay="1668"/>
                                          </p:stCondLst>
                                        </p:cTn>
                                        <p:tgtEl>
                                          <p:spTgt spid="20"/>
                                        </p:tgtEl>
                                      </p:cBhvr>
                                      <p:to x="100000" y="100000"/>
                                    </p:animScale>
                                    <p:animScale>
                                      <p:cBhvr>
                                        <p:cTn id="181" dur="26">
                                          <p:stCondLst>
                                            <p:cond delay="1808"/>
                                          </p:stCondLst>
                                        </p:cTn>
                                        <p:tgtEl>
                                          <p:spTgt spid="20"/>
                                        </p:tgtEl>
                                      </p:cBhvr>
                                      <p:to x="100000" y="95000"/>
                                    </p:animScale>
                                    <p:animScale>
                                      <p:cBhvr>
                                        <p:cTn id="182"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9" grpId="0" animBg="1"/>
      <p:bldP spid="2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ROLE OF ANM, ASHA, AWW &amp; OTHER COMMUNITY WORKERS"/>
          <p:cNvSpPr txBox="1"/>
          <p:nvPr/>
        </p:nvSpPr>
        <p:spPr>
          <a:xfrm>
            <a:off x="4634112" y="-2359595"/>
            <a:ext cx="102657" cy="656590"/>
          </a:xfrm>
          <a:prstGeom prst="rect">
            <a:avLst/>
          </a:prstGeom>
          <a:ln w="12700">
            <a:miter lim="400000"/>
          </a:ln>
        </p:spPr>
        <p:txBody>
          <a:bodyPr wrap="none" lIns="50800" tIns="50800" rIns="50800" bIns="50800">
            <a:spAutoFit/>
          </a:bodyPr>
          <a:lstStyle/>
          <a:p>
            <a:pPr algn="l">
              <a:defRPr sz="3600" b="0" spc="96">
                <a:solidFill>
                  <a:srgbClr val="005180"/>
                </a:solidFill>
              </a:defRPr>
            </a:pPr>
            <a:endParaRPr b="0" dirty="0">
              <a:latin typeface="Arial" panose="020B0604020202020204" pitchFamily="34" charset="0"/>
              <a:cs typeface="Arial" panose="020B0604020202020204" pitchFamily="34" charset="0"/>
            </a:endParaRPr>
          </a:p>
        </p:txBody>
      </p:sp>
      <p:grpSp>
        <p:nvGrpSpPr>
          <p:cNvPr id="220" name="Group"/>
          <p:cNvGrpSpPr/>
          <p:nvPr/>
        </p:nvGrpSpPr>
        <p:grpSpPr>
          <a:xfrm>
            <a:off x="1083308" y="359990"/>
            <a:ext cx="22217385" cy="1297968"/>
            <a:chOff x="0" y="0"/>
            <a:chExt cx="22217384" cy="1297966"/>
          </a:xfrm>
        </p:grpSpPr>
        <p:sp>
          <p:nvSpPr>
            <p:cNvPr id="218" name="Rounded Rectangle"/>
            <p:cNvSpPr/>
            <p:nvPr/>
          </p:nvSpPr>
          <p:spPr>
            <a:xfrm>
              <a:off x="0" y="0"/>
              <a:ext cx="22217384" cy="1297966"/>
            </a:xfrm>
            <a:prstGeom prst="roundRect">
              <a:avLst>
                <a:gd name="adj" fmla="val 14677"/>
              </a:avLst>
            </a:prstGeom>
            <a:solidFill>
              <a:srgbClr val="FFFFFF"/>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latin typeface="Arial" panose="020B0604020202020204" pitchFamily="34" charset="0"/>
                <a:cs typeface="Arial" panose="020B0604020202020204" pitchFamily="34" charset="0"/>
              </a:endParaRPr>
            </a:p>
          </p:txBody>
        </p:sp>
        <p:sp>
          <p:nvSpPr>
            <p:cNvPr id="219" name="WHAT ARE WE GOING TO LEARN?"/>
            <p:cNvSpPr txBox="1"/>
            <p:nvPr/>
          </p:nvSpPr>
          <p:spPr>
            <a:xfrm>
              <a:off x="2068582" y="212966"/>
              <a:ext cx="18080270" cy="87203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IN" b="0" dirty="0">
                  <a:latin typeface="Arial" panose="020B0604020202020204" pitchFamily="34" charset="0"/>
                  <a:cs typeface="Arial" panose="020B0604020202020204" pitchFamily="34" charset="0"/>
                </a:rPr>
                <a:t>Current Scenario in India: Necessitates Multilevel Interventions </a:t>
              </a:r>
              <a:endParaRPr b="0" dirty="0">
                <a:latin typeface="Arial" panose="020B0604020202020204" pitchFamily="34" charset="0"/>
                <a:cs typeface="Arial" panose="020B0604020202020204" pitchFamily="34" charset="0"/>
              </a:endParaRPr>
            </a:p>
          </p:txBody>
        </p:sp>
      </p:grpSp>
      <p:sp>
        <p:nvSpPr>
          <p:cNvPr id="16" name="Rounded Rectangle">
            <a:extLst>
              <a:ext uri="{FF2B5EF4-FFF2-40B4-BE49-F238E27FC236}">
                <a16:creationId xmlns:a16="http://schemas.microsoft.com/office/drawing/2014/main" id="{F81C5ECA-74DD-1A47-A9BC-5AA3032F2117}"/>
              </a:ext>
            </a:extLst>
          </p:cNvPr>
          <p:cNvSpPr/>
          <p:nvPr/>
        </p:nvSpPr>
        <p:spPr>
          <a:xfrm>
            <a:off x="941685" y="2337369"/>
            <a:ext cx="22359008" cy="9980976"/>
          </a:xfrm>
          <a:prstGeom prst="roundRect">
            <a:avLst>
              <a:gd name="adj" fmla="val 9557"/>
            </a:avLst>
          </a:prstGeom>
          <a:ln/>
        </p:spPr>
        <p:style>
          <a:lnRef idx="1">
            <a:schemeClr val="dk1"/>
          </a:lnRef>
          <a:fillRef idx="2">
            <a:schemeClr val="dk1"/>
          </a:fillRef>
          <a:effectRef idx="1">
            <a:schemeClr val="dk1"/>
          </a:effectRef>
          <a:fontRef idx="minor">
            <a:schemeClr val="dk1"/>
          </a:fontRef>
        </p:style>
        <p:txBody>
          <a:bodyPr wrap="square" lIns="0" tIns="0" rIns="0" bIns="0" numCol="1" anchor="ctr">
            <a:noAutofit/>
          </a:bodyPr>
          <a:lstStyle/>
          <a:p>
            <a:pPr>
              <a:defRPr sz="3200">
                <a:solidFill>
                  <a:srgbClr val="FFFFFF"/>
                </a:solidFill>
              </a:defRPr>
            </a:pPr>
            <a:endParaRPr b="0" dirty="0">
              <a:latin typeface="Arial" panose="020B0604020202020204" pitchFamily="34" charset="0"/>
              <a:cs typeface="Arial" panose="020B0604020202020204" pitchFamily="34" charset="0"/>
            </a:endParaRPr>
          </a:p>
        </p:txBody>
      </p:sp>
      <p:sp>
        <p:nvSpPr>
          <p:cNvPr id="24" name="Rectangle 23">
            <a:extLst>
              <a:ext uri="{FF2B5EF4-FFF2-40B4-BE49-F238E27FC236}">
                <a16:creationId xmlns:a16="http://schemas.microsoft.com/office/drawing/2014/main" id="{0AC36B53-AD84-AD46-9D89-58580084C277}"/>
              </a:ext>
            </a:extLst>
          </p:cNvPr>
          <p:cNvSpPr/>
          <p:nvPr/>
        </p:nvSpPr>
        <p:spPr>
          <a:xfrm>
            <a:off x="1293965" y="3528674"/>
            <a:ext cx="21480310" cy="6863417"/>
          </a:xfrm>
          <a:prstGeom prst="rect">
            <a:avLst/>
          </a:prstGeom>
        </p:spPr>
        <p:txBody>
          <a:bodyPr wrap="square">
            <a:spAutoFit/>
          </a:bodyPr>
          <a:lstStyle/>
          <a:p>
            <a:pPr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lvl="2" algn="l" defTabSz="914400">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a:p>
            <a:pPr marL="342900" indent="-342900" algn="l" defTabSz="914400">
              <a:buFont typeface="Arial" panose="020B0604020202020204" pitchFamily="34" charset="0"/>
              <a:buChar char="•"/>
              <a:defRPr sz="1800"/>
            </a:pPr>
            <a:endParaRPr lang="en-IN" sz="4000" b="0" dirty="0">
              <a:solidFill>
                <a:schemeClr val="accent1">
                  <a:lumMod val="75000"/>
                </a:schemeClr>
              </a:solidFill>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2"/>
          </p:nvPr>
        </p:nvSpPr>
        <p:spPr/>
        <p:txBody>
          <a:bodyPr/>
          <a:lstStyle/>
          <a:p>
            <a:fld id="{86CB4B4D-7CA3-9044-876B-883B54F8677D}" type="slidenum">
              <a:rPr lang="en-IN" smtClean="0"/>
              <a:t>7</a:t>
            </a:fld>
            <a:endParaRPr lang="en-IN"/>
          </a:p>
        </p:txBody>
      </p:sp>
      <p:sp>
        <p:nvSpPr>
          <p:cNvPr id="2" name="Pentagon 1"/>
          <p:cNvSpPr/>
          <p:nvPr/>
        </p:nvSpPr>
        <p:spPr>
          <a:xfrm rot="21438314">
            <a:off x="4774140" y="8939277"/>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March 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3</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1" name="Pentagon 20"/>
          <p:cNvSpPr/>
          <p:nvPr/>
        </p:nvSpPr>
        <p:spPr>
          <a:xfrm rot="21217195">
            <a:off x="7895910" y="8529721"/>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 March</a:t>
            </a:r>
            <a:r>
              <a:rPr kumimoji="0" lang="en-IN" sz="3600" i="0" u="none" strike="noStrike" cap="none" spc="0" normalizeH="0" dirty="0">
                <a:ln>
                  <a:noFill/>
                </a:ln>
                <a:solidFill>
                  <a:srgbClr val="FFFFFF"/>
                </a:solidFill>
                <a:effectLst/>
                <a:uFillTx/>
                <a:latin typeface="+mn-lt"/>
                <a:ea typeface="+mn-ea"/>
                <a:cs typeface="+mn-cs"/>
                <a:sym typeface="Gill Sans SemiBold"/>
              </a:rPr>
              <a:t> </a:t>
            </a:r>
            <a:r>
              <a:rPr lang="en-IN" sz="3600" dirty="0">
                <a:solidFill>
                  <a:srgbClr val="FFFFFF"/>
                </a:solidFill>
                <a:latin typeface="+mn-lt"/>
                <a:ea typeface="+mn-ea"/>
                <a:cs typeface="+mn-cs"/>
                <a:sym typeface="Gill Sans SemiBold"/>
              </a:rPr>
              <a:t>15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110</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2" name="Pentagon 21"/>
          <p:cNvSpPr/>
          <p:nvPr/>
        </p:nvSpPr>
        <p:spPr>
          <a:xfrm rot="20807445">
            <a:off x="10990101" y="7779373"/>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March 31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1397</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3" name="Pentagon 22"/>
          <p:cNvSpPr/>
          <p:nvPr/>
        </p:nvSpPr>
        <p:spPr>
          <a:xfrm rot="20260595">
            <a:off x="13860739" y="661947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April </a:t>
            </a:r>
            <a:r>
              <a:rPr kumimoji="0" lang="en-IN" sz="3600" i="0" u="none" strike="noStrike" cap="none" spc="0" normalizeH="0" baseline="0" dirty="0">
                <a:ln>
                  <a:noFill/>
                </a:ln>
                <a:solidFill>
                  <a:srgbClr val="FFFFFF"/>
                </a:solidFill>
                <a:effectLst/>
                <a:uFillTx/>
                <a:latin typeface="+mn-lt"/>
                <a:ea typeface="+mn-ea"/>
                <a:cs typeface="+mn-cs"/>
                <a:sym typeface="Gill Sans SemiBold"/>
              </a:rPr>
              <a:t> 08</a:t>
            </a: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5274</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5" name="Pentagon 24"/>
          <p:cNvSpPr/>
          <p:nvPr/>
        </p:nvSpPr>
        <p:spPr>
          <a:xfrm rot="19357355">
            <a:off x="16482426" y="502692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April 15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11933</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29" name="Pentagon 28"/>
          <p:cNvSpPr/>
          <p:nvPr/>
        </p:nvSpPr>
        <p:spPr>
          <a:xfrm rot="18512686">
            <a:off x="18683104" y="2849090"/>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April 21</a:t>
            </a: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18985</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30" name="Pentagon 29"/>
          <p:cNvSpPr/>
          <p:nvPr/>
        </p:nvSpPr>
        <p:spPr>
          <a:xfrm>
            <a:off x="1636336" y="9091664"/>
            <a:ext cx="3071168" cy="1661993"/>
          </a:xfrm>
          <a:prstGeom prst="homePlate">
            <a:avLst/>
          </a:prstGeom>
          <a:solidFill>
            <a:schemeClr val="accent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r>
              <a:rPr kumimoji="0" lang="en-IN" sz="3600" i="0" u="none" strike="noStrike" cap="none" spc="0" normalizeH="0" baseline="0" dirty="0">
                <a:ln>
                  <a:noFill/>
                </a:ln>
                <a:solidFill>
                  <a:srgbClr val="FFFFFF"/>
                </a:solidFill>
                <a:effectLst/>
                <a:uFillTx/>
                <a:latin typeface="+mn-lt"/>
                <a:ea typeface="+mn-ea"/>
                <a:cs typeface="+mn-cs"/>
                <a:sym typeface="Gill Sans SemiBold"/>
              </a:rPr>
              <a:t>Jan</a:t>
            </a:r>
            <a:r>
              <a:rPr lang="en-IN" sz="3600" dirty="0">
                <a:solidFill>
                  <a:srgbClr val="FFFFFF"/>
                </a:solidFill>
                <a:latin typeface="+mn-lt"/>
                <a:ea typeface="+mn-ea"/>
                <a:cs typeface="+mn-cs"/>
                <a:sym typeface="Gill Sans SemiBold"/>
              </a:rPr>
              <a:t> 31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endParaRPr lang="en-IN" sz="3600" dirty="0">
              <a:solidFill>
                <a:srgbClr val="FFFFFF"/>
              </a:solidFill>
              <a:latin typeface="+mn-lt"/>
              <a:ea typeface="+mn-ea"/>
              <a:cs typeface="+mn-cs"/>
              <a:sym typeface="Gill Sans SemiBold"/>
            </a:endParaRPr>
          </a:p>
          <a:p>
            <a:pPr marL="0" marR="0" indent="0" algn="ctr" defTabSz="825500" rtl="0" fontAlgn="auto" latinLnBrk="0" hangingPunct="0">
              <a:lnSpc>
                <a:spcPct val="100000"/>
              </a:lnSpc>
              <a:spcBef>
                <a:spcPts val="0"/>
              </a:spcBef>
              <a:spcAft>
                <a:spcPts val="0"/>
              </a:spcAft>
              <a:buClrTx/>
              <a:buSzTx/>
              <a:buFontTx/>
              <a:buNone/>
              <a:tabLst/>
            </a:pPr>
            <a:r>
              <a:rPr lang="en-IN" sz="3600" dirty="0">
                <a:solidFill>
                  <a:srgbClr val="FFFFFF"/>
                </a:solidFill>
                <a:latin typeface="+mn-lt"/>
                <a:ea typeface="+mn-ea"/>
                <a:cs typeface="+mn-cs"/>
                <a:sym typeface="Gill Sans SemiBold"/>
              </a:rPr>
              <a:t>1</a:t>
            </a:r>
            <a:endParaRPr kumimoji="0" lang="en-IN" sz="3600" i="0" u="none" strike="noStrike" cap="none" spc="0" normalizeH="0" baseline="0" dirty="0">
              <a:ln>
                <a:noFill/>
              </a:ln>
              <a:solidFill>
                <a:srgbClr val="FFFFFF"/>
              </a:solidFill>
              <a:effectLst/>
              <a:uFillTx/>
              <a:latin typeface="+mn-lt"/>
              <a:ea typeface="+mn-ea"/>
              <a:cs typeface="+mn-cs"/>
              <a:sym typeface="Gill Sans SemiBold"/>
            </a:endParaRPr>
          </a:p>
        </p:txBody>
      </p:sp>
      <p:sp>
        <p:nvSpPr>
          <p:cNvPr id="5" name="Flowchart: Terminator 4"/>
          <p:cNvSpPr/>
          <p:nvPr/>
        </p:nvSpPr>
        <p:spPr>
          <a:xfrm>
            <a:off x="2014538" y="4129453"/>
            <a:ext cx="11801475" cy="2596753"/>
          </a:xfrm>
          <a:prstGeom prst="flowChartTerminator">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914400">
              <a:defRPr sz="1800"/>
            </a:pPr>
            <a:r>
              <a:rPr lang="en-IN" sz="6000" dirty="0">
                <a:solidFill>
                  <a:schemeClr val="bg1"/>
                </a:solidFill>
                <a:latin typeface="Arial" panose="020B0604020202020204" pitchFamily="34" charset="0"/>
                <a:cs typeface="Arial" panose="020B0604020202020204" pitchFamily="34" charset="0"/>
              </a:rPr>
              <a:t>COVID-19 is Spreading fast </a:t>
            </a:r>
          </a:p>
          <a:p>
            <a:pPr defTabSz="914400">
              <a:defRPr sz="1800"/>
            </a:pPr>
            <a:r>
              <a:rPr lang="en-IN" sz="6000" dirty="0">
                <a:solidFill>
                  <a:schemeClr val="bg1"/>
                </a:solidFill>
                <a:latin typeface="Arial" panose="020B0604020202020204" pitchFamily="34" charset="0"/>
                <a:cs typeface="Arial" panose="020B0604020202020204" pitchFamily="34" charset="0"/>
              </a:rPr>
              <a:t>Exponential Growth</a:t>
            </a:r>
          </a:p>
        </p:txBody>
      </p:sp>
      <p:sp>
        <p:nvSpPr>
          <p:cNvPr id="31" name="Rectangle 30"/>
          <p:cNvSpPr/>
          <p:nvPr/>
        </p:nvSpPr>
        <p:spPr>
          <a:xfrm>
            <a:off x="17652060" y="7749403"/>
            <a:ext cx="4979734" cy="3693319"/>
          </a:xfrm>
          <a:prstGeom prst="rect">
            <a:avLst/>
          </a:prstGeom>
          <a:solidFill>
            <a:schemeClr val="accent1">
              <a:lumMod val="7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defTabSz="914400">
              <a:defRPr sz="1800"/>
            </a:pPr>
            <a:r>
              <a:rPr lang="en-IN" sz="6000" dirty="0">
                <a:solidFill>
                  <a:schemeClr val="bg1"/>
                </a:solidFill>
                <a:latin typeface="Arial" panose="020B0604020202020204" pitchFamily="34" charset="0"/>
                <a:cs typeface="Arial" panose="020B0604020202020204" pitchFamily="34" charset="0"/>
              </a:rPr>
              <a:t>Implications on health and economy and social life</a:t>
            </a:r>
          </a:p>
        </p:txBody>
      </p:sp>
      <p:pic>
        <p:nvPicPr>
          <p:cNvPr id="18" name="Picture 17">
            <a:extLst>
              <a:ext uri="{FF2B5EF4-FFF2-40B4-BE49-F238E27FC236}">
                <a16:creationId xmlns:a16="http://schemas.microsoft.com/office/drawing/2014/main" id="{485A9CFB-0A7B-A94A-AC77-1D1377C78332}"/>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631794" y="12793648"/>
            <a:ext cx="1488607" cy="487823"/>
          </a:xfrm>
          <a:prstGeom prst="rect">
            <a:avLst/>
          </a:prstGeom>
        </p:spPr>
      </p:pic>
      <p:pic>
        <p:nvPicPr>
          <p:cNvPr id="19" name="Picture 18">
            <a:extLst>
              <a:ext uri="{FF2B5EF4-FFF2-40B4-BE49-F238E27FC236}">
                <a16:creationId xmlns:a16="http://schemas.microsoft.com/office/drawing/2014/main" id="{7915318B-D4EA-9845-A9C1-C6355E12E8FC}"/>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47729" y="12666966"/>
            <a:ext cx="1488607" cy="942081"/>
          </a:xfrm>
          <a:prstGeom prst="rect">
            <a:avLst/>
          </a:prstGeom>
        </p:spPr>
      </p:pic>
    </p:spTree>
    <p:extLst>
      <p:ext uri="{BB962C8B-B14F-4D97-AF65-F5344CB8AC3E}">
        <p14:creationId xmlns:p14="http://schemas.microsoft.com/office/powerpoint/2010/main" val="1952421769"/>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a:extLst>
              <a:ext uri="{FF2B5EF4-FFF2-40B4-BE49-F238E27FC236}">
                <a16:creationId xmlns:a16="http://schemas.microsoft.com/office/drawing/2014/main" id="{175B7339-316B-2744-B900-F04AB7735869}"/>
              </a:ext>
            </a:extLst>
          </p:cNvPr>
          <p:cNvSpPr/>
          <p:nvPr/>
        </p:nvSpPr>
        <p:spPr>
          <a:xfrm>
            <a:off x="1083308" y="359990"/>
            <a:ext cx="22217385" cy="1297968"/>
          </a:xfrm>
          <a:prstGeom prst="roundRect">
            <a:avLst>
              <a:gd name="adj" fmla="val 14677"/>
            </a:avLst>
          </a:prstGeom>
          <a:solidFill>
            <a:srgbClr val="002060"/>
          </a:solidFill>
          <a:ln w="12700" cap="flat">
            <a:noFill/>
            <a:miter lim="400000"/>
          </a:ln>
          <a:effectLst/>
        </p:spPr>
        <p:txBody>
          <a:bodyPr wrap="square" lIns="0" tIns="0" rIns="0" bIns="0" numCol="1" anchor="ctr">
            <a:noAutofit/>
          </a:bodyPr>
          <a:lstStyle/>
          <a:p>
            <a:pPr>
              <a:defRPr sz="3200" b="0">
                <a:solidFill>
                  <a:srgbClr val="FFFFFF"/>
                </a:solidFill>
                <a:latin typeface="+mn-lt"/>
                <a:ea typeface="+mn-ea"/>
                <a:cs typeface="+mn-cs"/>
                <a:sym typeface="Gill Sans SemiBold"/>
              </a:defRPr>
            </a:pPr>
            <a:endParaRPr dirty="0">
              <a:solidFill>
                <a:schemeClr val="bg1"/>
              </a:solidFill>
              <a:latin typeface="Arial" panose="020B0604020202020204" pitchFamily="34" charset="0"/>
              <a:cs typeface="Arial" panose="020B0604020202020204" pitchFamily="34" charset="0"/>
            </a:endParaRPr>
          </a:p>
        </p:txBody>
      </p:sp>
      <p:sp>
        <p:nvSpPr>
          <p:cNvPr id="4" name="WHAT ARE WE GOING TO LEARN?">
            <a:extLst>
              <a:ext uri="{FF2B5EF4-FFF2-40B4-BE49-F238E27FC236}">
                <a16:creationId xmlns:a16="http://schemas.microsoft.com/office/drawing/2014/main" id="{D1CE9E25-FC37-DB45-A1AC-2FBC0FB515CD}"/>
              </a:ext>
            </a:extLst>
          </p:cNvPr>
          <p:cNvSpPr txBox="1"/>
          <p:nvPr/>
        </p:nvSpPr>
        <p:spPr>
          <a:xfrm>
            <a:off x="3544637" y="572956"/>
            <a:ext cx="17294799" cy="87203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a:defRPr sz="5000">
                <a:solidFill>
                  <a:srgbClr val="002135"/>
                </a:solidFill>
              </a:defRPr>
            </a:lvl1pPr>
          </a:lstStyle>
          <a:p>
            <a:r>
              <a:rPr lang="en-IN" b="0" dirty="0">
                <a:solidFill>
                  <a:schemeClr val="bg1"/>
                </a:solidFill>
                <a:latin typeface="Arial" panose="020B0604020202020204" pitchFamily="34" charset="0"/>
                <a:cs typeface="Arial" panose="020B0604020202020204" pitchFamily="34" charset="0"/>
              </a:rPr>
              <a:t>Current Scenario in India: Measures to Contain the Infection </a:t>
            </a:r>
            <a:endParaRPr b="0" dirty="0">
              <a:solidFill>
                <a:schemeClr val="bg1"/>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96CAB3A5-414E-A744-9564-B1B45152F527}"/>
              </a:ext>
            </a:extLst>
          </p:cNvPr>
          <p:cNvSpPr txBox="1"/>
          <p:nvPr/>
        </p:nvSpPr>
        <p:spPr>
          <a:xfrm>
            <a:off x="1366559" y="4005790"/>
            <a:ext cx="21650881" cy="7638971"/>
          </a:xfrm>
          <a:prstGeom prst="round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p:spPr>
        <p:style>
          <a:lnRef idx="0">
            <a:scrgbClr r="0" g="0" b="0"/>
          </a:lnRef>
          <a:fillRef idx="0">
            <a:scrgbClr r="0" g="0" b="0"/>
          </a:fillRef>
          <a:effectRef idx="0">
            <a:scrgbClr r="0" g="0" b="0"/>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571500" indent="-571500" algn="l" fontAlgn="base">
              <a:spcBef>
                <a:spcPts val="1200"/>
              </a:spcBef>
              <a:spcAft>
                <a:spcPts val="600"/>
              </a:spcAft>
              <a:buFont typeface="Arial" panose="020B0604020202020204" pitchFamily="34" charset="0"/>
              <a:buChar char="•"/>
            </a:pPr>
            <a:r>
              <a:rPr lang="en-US" sz="4400" dirty="0">
                <a:solidFill>
                  <a:schemeClr val="accent1">
                    <a:lumMod val="50000"/>
                  </a:schemeClr>
                </a:solidFill>
              </a:rPr>
              <a:t>LOCKDOWN </a:t>
            </a:r>
            <a:r>
              <a:rPr lang="en-US" sz="4400" dirty="0">
                <a:solidFill>
                  <a:schemeClr val="bg1"/>
                </a:solidFill>
              </a:rPr>
              <a:t>: </a:t>
            </a:r>
            <a:r>
              <a:rPr lang="en-US" sz="4400" b="0" dirty="0">
                <a:solidFill>
                  <a:schemeClr val="bg1"/>
                </a:solidFill>
              </a:rPr>
              <a:t>All movement except essential services curtailed</a:t>
            </a:r>
            <a:endParaRPr lang="en-US" sz="4400" dirty="0">
              <a:solidFill>
                <a:schemeClr val="bg1"/>
              </a:solidFill>
            </a:endParaRPr>
          </a:p>
          <a:p>
            <a:pPr marL="571500" indent="-571500" algn="l" fontAlgn="base">
              <a:spcBef>
                <a:spcPts val="1200"/>
              </a:spcBef>
              <a:spcAft>
                <a:spcPts val="600"/>
              </a:spcAft>
              <a:buFont typeface="Arial" panose="020B0604020202020204" pitchFamily="34" charset="0"/>
              <a:buChar char="•"/>
            </a:pPr>
            <a:r>
              <a:rPr lang="en-US" sz="4400" dirty="0">
                <a:solidFill>
                  <a:schemeClr val="accent1">
                    <a:lumMod val="50000"/>
                  </a:schemeClr>
                </a:solidFill>
              </a:rPr>
              <a:t>PERSONAL SAFETY </a:t>
            </a:r>
            <a:r>
              <a:rPr lang="en-US" sz="4400" dirty="0">
                <a:solidFill>
                  <a:schemeClr val="bg1"/>
                </a:solidFill>
              </a:rPr>
              <a:t>: </a:t>
            </a:r>
            <a:r>
              <a:rPr lang="en-US" sz="4400" b="0" dirty="0">
                <a:solidFill>
                  <a:schemeClr val="bg1"/>
                </a:solidFill>
              </a:rPr>
              <a:t>Measures of Hand hygiene and Respiratory Hygiene promoted </a:t>
            </a:r>
            <a:endParaRPr lang="en-US" sz="4400" dirty="0">
              <a:solidFill>
                <a:schemeClr val="bg1"/>
              </a:solidFill>
            </a:endParaRPr>
          </a:p>
          <a:p>
            <a:pPr marL="571500" indent="-571500" algn="l" fontAlgn="base">
              <a:spcBef>
                <a:spcPts val="1200"/>
              </a:spcBef>
              <a:spcAft>
                <a:spcPts val="600"/>
              </a:spcAft>
              <a:buFont typeface="Arial" panose="020B0604020202020204" pitchFamily="34" charset="0"/>
              <a:buChar char="•"/>
            </a:pPr>
            <a:r>
              <a:rPr lang="en-US" sz="4400" dirty="0">
                <a:solidFill>
                  <a:schemeClr val="tx1"/>
                </a:solidFill>
              </a:rPr>
              <a:t>PHYSICAL DISTANCING </a:t>
            </a:r>
            <a:r>
              <a:rPr lang="en-US" sz="4400" dirty="0">
                <a:solidFill>
                  <a:schemeClr val="bg1"/>
                </a:solidFill>
              </a:rPr>
              <a:t>: </a:t>
            </a:r>
            <a:r>
              <a:rPr lang="en-US" sz="4400" b="0" dirty="0">
                <a:solidFill>
                  <a:schemeClr val="bg1"/>
                </a:solidFill>
              </a:rPr>
              <a:t>Physical and social distancing measures promoted</a:t>
            </a:r>
            <a:r>
              <a:rPr lang="en-US" sz="4400" dirty="0">
                <a:solidFill>
                  <a:schemeClr val="bg1"/>
                </a:solidFill>
              </a:rPr>
              <a:t> </a:t>
            </a:r>
          </a:p>
          <a:p>
            <a:pPr marL="571500" indent="-571500" algn="l">
              <a:spcBef>
                <a:spcPts val="1200"/>
              </a:spcBef>
              <a:spcAft>
                <a:spcPts val="600"/>
              </a:spcAft>
              <a:buFont typeface="Arial" panose="020B0604020202020204" pitchFamily="34" charset="0"/>
              <a:buChar char="•"/>
            </a:pPr>
            <a:r>
              <a:rPr lang="en-US" sz="4400" dirty="0">
                <a:solidFill>
                  <a:schemeClr val="tx1"/>
                </a:solidFill>
              </a:rPr>
              <a:t>CONTACT TRACING:  </a:t>
            </a:r>
            <a:r>
              <a:rPr lang="en-US" sz="4400" dirty="0">
                <a:solidFill>
                  <a:schemeClr val="bg1"/>
                </a:solidFill>
              </a:rPr>
              <a:t>Tracing all those who may have been in contact with a confirmed person. </a:t>
            </a:r>
          </a:p>
          <a:p>
            <a:pPr marL="571500" indent="-571500" algn="l">
              <a:spcBef>
                <a:spcPts val="1200"/>
              </a:spcBef>
              <a:spcAft>
                <a:spcPts val="600"/>
              </a:spcAft>
              <a:buFont typeface="Arial" panose="020B0604020202020204" pitchFamily="34" charset="0"/>
              <a:buChar char="•"/>
            </a:pPr>
            <a:r>
              <a:rPr lang="en-US" sz="4400" dirty="0">
                <a:solidFill>
                  <a:schemeClr val="tx1"/>
                </a:solidFill>
              </a:rPr>
              <a:t>CLUSTER CONTANMENT</a:t>
            </a:r>
            <a:r>
              <a:rPr lang="en-US" sz="4400" dirty="0">
                <a:solidFill>
                  <a:schemeClr val="bg1"/>
                </a:solidFill>
              </a:rPr>
              <a:t>: </a:t>
            </a:r>
            <a:r>
              <a:rPr lang="en-US" sz="4400" b="0" dirty="0">
                <a:solidFill>
                  <a:schemeClr val="bg1"/>
                </a:solidFill>
              </a:rPr>
              <a:t>It is a barrier erected around the focus of infection. </a:t>
            </a:r>
          </a:p>
          <a:p>
            <a:pPr marL="571500" indent="-571500" algn="l" fontAlgn="base">
              <a:spcBef>
                <a:spcPts val="1200"/>
              </a:spcBef>
              <a:spcAft>
                <a:spcPts val="600"/>
              </a:spcAft>
              <a:buFont typeface="Arial" panose="020B0604020202020204" pitchFamily="34" charset="0"/>
              <a:buChar char="•"/>
            </a:pPr>
            <a:r>
              <a:rPr lang="en-US" sz="4400" dirty="0">
                <a:solidFill>
                  <a:schemeClr val="tx1"/>
                </a:solidFill>
              </a:rPr>
              <a:t>DISINFECTING</a:t>
            </a:r>
            <a:r>
              <a:rPr lang="en-US" sz="4400" dirty="0">
                <a:solidFill>
                  <a:schemeClr val="bg1"/>
                </a:solidFill>
              </a:rPr>
              <a:t> : </a:t>
            </a:r>
            <a:r>
              <a:rPr lang="en-US" sz="4400" b="0" dirty="0">
                <a:solidFill>
                  <a:schemeClr val="bg1"/>
                </a:solidFill>
              </a:rPr>
              <a:t>disinfecting through spraying of sodium hypochlorite solution</a:t>
            </a:r>
            <a:endParaRPr lang="en-US" sz="4400" dirty="0">
              <a:solidFill>
                <a:schemeClr val="bg1"/>
              </a:solidFill>
            </a:endParaRPr>
          </a:p>
        </p:txBody>
      </p:sp>
      <p:pic>
        <p:nvPicPr>
          <p:cNvPr id="6" name="Picture 5">
            <a:extLst>
              <a:ext uri="{FF2B5EF4-FFF2-40B4-BE49-F238E27FC236}">
                <a16:creationId xmlns:a16="http://schemas.microsoft.com/office/drawing/2014/main" id="{D92CC9B0-86DA-6A4E-A56D-152E635DA079}"/>
              </a:ext>
            </a:extLst>
          </p:cNvPr>
          <p:cNvPicPr>
            <a:picLocks noChangeAspect="1"/>
          </p:cNvPicPr>
          <p:nvPr/>
        </p:nvPicPr>
        <p:blipFill>
          <a:blip r:embed="rId3" cstate="email">
            <a:extLst>
              <a:ext uri="{BEBA8EAE-BF5A-486C-A8C5-ECC9F3942E4B}">
                <a14:imgProps xmlns:a14="http://schemas.microsoft.com/office/drawing/2010/main">
                  <a14:imgLayer r:embed="rId4">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556389" y="12896222"/>
            <a:ext cx="1488607" cy="487823"/>
          </a:xfrm>
          <a:prstGeom prst="rect">
            <a:avLst/>
          </a:prstGeom>
        </p:spPr>
      </p:pic>
      <p:pic>
        <p:nvPicPr>
          <p:cNvPr id="7" name="Picture 6">
            <a:extLst>
              <a:ext uri="{FF2B5EF4-FFF2-40B4-BE49-F238E27FC236}">
                <a16:creationId xmlns:a16="http://schemas.microsoft.com/office/drawing/2014/main" id="{D0CF14FE-4B8A-484E-B611-4BF43BEFCD8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59199" y="12610843"/>
            <a:ext cx="1488607" cy="942081"/>
          </a:xfrm>
          <a:prstGeom prst="rect">
            <a:avLst/>
          </a:prstGeom>
        </p:spPr>
      </p:pic>
    </p:spTree>
    <p:extLst>
      <p:ext uri="{BB962C8B-B14F-4D97-AF65-F5344CB8AC3E}">
        <p14:creationId xmlns:p14="http://schemas.microsoft.com/office/powerpoint/2010/main" val="2372432055"/>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E6AEB02-16C3-0D43-BBB0-F3A325EC98F6}"/>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800100" y="3532469"/>
            <a:ext cx="23060025" cy="9279548"/>
          </a:xfrm>
          <a:prstGeom prst="rect">
            <a:avLst/>
          </a:prstGeom>
        </p:spPr>
      </p:pic>
      <p:sp>
        <p:nvSpPr>
          <p:cNvPr id="7" name="TextBox 6">
            <a:extLst>
              <a:ext uri="{FF2B5EF4-FFF2-40B4-BE49-F238E27FC236}">
                <a16:creationId xmlns:a16="http://schemas.microsoft.com/office/drawing/2014/main" id="{13BD8BF3-6A8A-FE47-A169-077F14FD9E5A}"/>
              </a:ext>
            </a:extLst>
          </p:cNvPr>
          <p:cNvSpPr txBox="1"/>
          <p:nvPr/>
        </p:nvSpPr>
        <p:spPr>
          <a:xfrm>
            <a:off x="1055079" y="977924"/>
            <a:ext cx="4951826" cy="2554545"/>
          </a:xfrm>
          <a:prstGeom prst="rect">
            <a:avLst/>
          </a:prstGeom>
          <a:noFill/>
        </p:spPr>
        <p:txBody>
          <a:bodyPr wrap="square" rtlCol="0">
            <a:spAutoFit/>
          </a:bodyPr>
          <a:lstStyle/>
          <a:p>
            <a:r>
              <a:rPr lang="en-US" sz="4000" dirty="0">
                <a:latin typeface="Copperplate" panose="02000504000000020004" pitchFamily="2" charset="77"/>
              </a:rPr>
              <a:t>Age profile of COVID-19 Confirmed cases in India</a:t>
            </a:r>
          </a:p>
        </p:txBody>
      </p:sp>
      <p:sp>
        <p:nvSpPr>
          <p:cNvPr id="8" name="TextBox 7">
            <a:extLst>
              <a:ext uri="{FF2B5EF4-FFF2-40B4-BE49-F238E27FC236}">
                <a16:creationId xmlns:a16="http://schemas.microsoft.com/office/drawing/2014/main" id="{E2E56957-53D6-E043-84EC-0357F8B5DDED}"/>
              </a:ext>
            </a:extLst>
          </p:cNvPr>
          <p:cNvSpPr txBox="1"/>
          <p:nvPr/>
        </p:nvSpPr>
        <p:spPr>
          <a:xfrm>
            <a:off x="6635263" y="922214"/>
            <a:ext cx="4951826" cy="2554545"/>
          </a:xfrm>
          <a:prstGeom prst="rect">
            <a:avLst/>
          </a:prstGeom>
          <a:noFill/>
        </p:spPr>
        <p:txBody>
          <a:bodyPr wrap="square" rtlCol="0">
            <a:spAutoFit/>
          </a:bodyPr>
          <a:lstStyle/>
          <a:p>
            <a:r>
              <a:rPr lang="en-US" sz="4000" dirty="0">
                <a:latin typeface="Copperplate" panose="02000504000000020004" pitchFamily="2" charset="77"/>
              </a:rPr>
              <a:t>Gender profile of COVID-19 Confirmed cases in India</a:t>
            </a:r>
          </a:p>
        </p:txBody>
      </p:sp>
      <p:sp>
        <p:nvSpPr>
          <p:cNvPr id="9" name="TextBox 8">
            <a:extLst>
              <a:ext uri="{FF2B5EF4-FFF2-40B4-BE49-F238E27FC236}">
                <a16:creationId xmlns:a16="http://schemas.microsoft.com/office/drawing/2014/main" id="{BF5E6B5C-8719-294D-A655-9FB83BDBE1A0}"/>
              </a:ext>
            </a:extLst>
          </p:cNvPr>
          <p:cNvSpPr txBox="1"/>
          <p:nvPr/>
        </p:nvSpPr>
        <p:spPr>
          <a:xfrm>
            <a:off x="18053539" y="956565"/>
            <a:ext cx="4951826" cy="2554545"/>
          </a:xfrm>
          <a:prstGeom prst="rect">
            <a:avLst/>
          </a:prstGeom>
          <a:noFill/>
        </p:spPr>
        <p:txBody>
          <a:bodyPr wrap="square" rtlCol="0">
            <a:spAutoFit/>
          </a:bodyPr>
          <a:lstStyle/>
          <a:p>
            <a:r>
              <a:rPr lang="en-US" sz="4000" dirty="0">
                <a:latin typeface="Copperplate" panose="02000504000000020004" pitchFamily="2" charset="77"/>
              </a:rPr>
              <a:t>Gender profile of COVID-19 Death cases in India</a:t>
            </a:r>
          </a:p>
        </p:txBody>
      </p:sp>
      <p:sp>
        <p:nvSpPr>
          <p:cNvPr id="10" name="TextBox 9">
            <a:extLst>
              <a:ext uri="{FF2B5EF4-FFF2-40B4-BE49-F238E27FC236}">
                <a16:creationId xmlns:a16="http://schemas.microsoft.com/office/drawing/2014/main" id="{C3210AD1-7D9B-5348-9A19-C6086189C4AA}"/>
              </a:ext>
            </a:extLst>
          </p:cNvPr>
          <p:cNvSpPr txBox="1"/>
          <p:nvPr/>
        </p:nvSpPr>
        <p:spPr>
          <a:xfrm>
            <a:off x="12473355" y="977924"/>
            <a:ext cx="4951826" cy="1938992"/>
          </a:xfrm>
          <a:prstGeom prst="rect">
            <a:avLst/>
          </a:prstGeom>
          <a:noFill/>
        </p:spPr>
        <p:txBody>
          <a:bodyPr wrap="square" rtlCol="0">
            <a:spAutoFit/>
          </a:bodyPr>
          <a:lstStyle/>
          <a:p>
            <a:r>
              <a:rPr lang="en-US" sz="4000" dirty="0">
                <a:latin typeface="Copperplate" panose="02000504000000020004" pitchFamily="2" charset="77"/>
              </a:rPr>
              <a:t>Age  profile of COVID-19 Death cases in India</a:t>
            </a:r>
          </a:p>
        </p:txBody>
      </p:sp>
      <p:pic>
        <p:nvPicPr>
          <p:cNvPr id="11" name="Picture 10">
            <a:extLst>
              <a:ext uri="{FF2B5EF4-FFF2-40B4-BE49-F238E27FC236}">
                <a16:creationId xmlns:a16="http://schemas.microsoft.com/office/drawing/2014/main" id="{38357E2E-CC31-BC46-BFFE-FFB2A58923C7}"/>
              </a:ext>
            </a:extLst>
          </p:cNvPr>
          <p:cNvPicPr>
            <a:picLocks noChangeAspect="1"/>
          </p:cNvPicPr>
          <p:nvPr/>
        </p:nvPicPr>
        <p:blipFill>
          <a:blip r:embed="rId4" cstate="email">
            <a:extLst>
              <a:ext uri="{BEBA8EAE-BF5A-486C-A8C5-ECC9F3942E4B}">
                <a14:imgProps xmlns:a14="http://schemas.microsoft.com/office/drawing/2010/main">
                  <a14:imgLayer r:embed="rId5">
                    <a14:imgEffect>
                      <a14:colorTemperature colorTemp="4700"/>
                    </a14:imgEffect>
                    <a14:imgEffect>
                      <a14:saturation sat="400000"/>
                    </a14:imgEffect>
                  </a14:imgLayer>
                </a14:imgProps>
              </a:ext>
              <a:ext uri="{28A0092B-C50C-407E-A947-70E740481C1C}">
                <a14:useLocalDpi xmlns:a14="http://schemas.microsoft.com/office/drawing/2010/main"/>
              </a:ext>
            </a:extLst>
          </a:blip>
          <a:stretch>
            <a:fillRect/>
          </a:stretch>
        </p:blipFill>
        <p:spPr>
          <a:xfrm>
            <a:off x="22895393" y="13065101"/>
            <a:ext cx="1488607" cy="487823"/>
          </a:xfrm>
          <a:prstGeom prst="rect">
            <a:avLst/>
          </a:prstGeom>
        </p:spPr>
      </p:pic>
      <p:pic>
        <p:nvPicPr>
          <p:cNvPr id="12" name="Picture 11">
            <a:extLst>
              <a:ext uri="{FF2B5EF4-FFF2-40B4-BE49-F238E27FC236}">
                <a16:creationId xmlns:a16="http://schemas.microsoft.com/office/drawing/2014/main" id="{28FF7A60-1600-D844-8A26-86E718BB98FB}"/>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310775" y="12867727"/>
            <a:ext cx="1488607" cy="942081"/>
          </a:xfrm>
          <a:prstGeom prst="rect">
            <a:avLst/>
          </a:prstGeom>
        </p:spPr>
      </p:pic>
    </p:spTree>
    <p:extLst>
      <p:ext uri="{BB962C8B-B14F-4D97-AF65-F5344CB8AC3E}">
        <p14:creationId xmlns:p14="http://schemas.microsoft.com/office/powerpoint/2010/main" val="481321166"/>
      </p:ext>
    </p:extLst>
  </p:cSld>
  <p:clrMapOvr>
    <a:masterClrMapping/>
  </p:clrMapOvr>
</p:sld>
</file>

<file path=ppt/theme/theme1.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1_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White">
  <a:themeElements>
    <a:clrScheme name="White">
      <a:dk1>
        <a:srgbClr val="000000"/>
      </a:dk1>
      <a:lt1>
        <a:srgbClr val="FFFFFF"/>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White">
      <a:majorFont>
        <a:latin typeface="Gill Sans SemiBold"/>
        <a:ea typeface="Gill Sans SemiBold"/>
        <a:cs typeface="Gill Sans SemiBold"/>
      </a:majorFont>
      <a:minorFont>
        <a:latin typeface="Gill Sans SemiBold"/>
        <a:ea typeface="Gill Sans SemiBold"/>
        <a:cs typeface="Gill Sans SemiBold"/>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12700" cap="flat">
          <a:noFill/>
          <a:miter lim="400000"/>
        </a:ln>
        <a:effectLst/>
        <a:sp3d/>
      </a:spPr>
      <a:bodyPr rot="0" spcFirstLastPara="1" vertOverflow="overflow" horzOverflow="overflow" vert="horz" wrap="square" lIns="0" tIns="0" rIns="0" bIns="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mn-lt"/>
            <a:ea typeface="+mn-ea"/>
            <a:cs typeface="+mn-cs"/>
            <a:sym typeface="Gill Sans Semi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000" b="1"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8742</TotalTime>
  <Words>4688</Words>
  <Application>Microsoft Macintosh PowerPoint</Application>
  <PresentationFormat>Custom</PresentationFormat>
  <Paragraphs>504</Paragraphs>
  <Slides>49</Slides>
  <Notes>38</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49</vt:i4>
      </vt:variant>
    </vt:vector>
  </HeadingPairs>
  <TitlesOfParts>
    <vt:vector size="59" baseType="lpstr">
      <vt:lpstr>Arial</vt:lpstr>
      <vt:lpstr>Arial Narrow</vt:lpstr>
      <vt:lpstr>Copperplate</vt:lpstr>
      <vt:lpstr>Gill Sans</vt:lpstr>
      <vt:lpstr>Gill Sans SemiBold</vt:lpstr>
      <vt:lpstr>Symbol</vt:lpstr>
      <vt:lpstr>Times New Roman</vt:lpstr>
      <vt:lpstr>Wingdings</vt:lpstr>
      <vt:lpstr>White</vt:lpstr>
      <vt:lpstr>1_White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Varsha Chanda</cp:lastModifiedBy>
  <cp:revision>305</cp:revision>
  <cp:lastPrinted>2020-04-22T19:36:07Z</cp:lastPrinted>
  <dcterms:modified xsi:type="dcterms:W3CDTF">2020-04-22T20:40:36Z</dcterms:modified>
</cp:coreProperties>
</file>